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1" r:id="rId1"/>
  </p:sldMasterIdLst>
  <p:notesMasterIdLst>
    <p:notesMasterId r:id="rId49"/>
  </p:notesMasterIdLst>
  <p:sldIdLst>
    <p:sldId id="368" r:id="rId2"/>
    <p:sldId id="257" r:id="rId3"/>
    <p:sldId id="1508" r:id="rId4"/>
    <p:sldId id="1452" r:id="rId5"/>
    <p:sldId id="1486" r:id="rId6"/>
    <p:sldId id="1487" r:id="rId7"/>
    <p:sldId id="1488" r:id="rId8"/>
    <p:sldId id="1459" r:id="rId9"/>
    <p:sldId id="1419" r:id="rId10"/>
    <p:sldId id="1500" r:id="rId11"/>
    <p:sldId id="1415" r:id="rId12"/>
    <p:sldId id="1426" r:id="rId13"/>
    <p:sldId id="1416" r:id="rId14"/>
    <p:sldId id="1417" r:id="rId15"/>
    <p:sldId id="1489" r:id="rId16"/>
    <p:sldId id="1423" r:id="rId17"/>
    <p:sldId id="1448" r:id="rId18"/>
    <p:sldId id="1495" r:id="rId19"/>
    <p:sldId id="1492" r:id="rId20"/>
    <p:sldId id="1501" r:id="rId21"/>
    <p:sldId id="1502" r:id="rId22"/>
    <p:sldId id="1425" r:id="rId23"/>
    <p:sldId id="1460" r:id="rId24"/>
    <p:sldId id="1462" r:id="rId25"/>
    <p:sldId id="1494" r:id="rId26"/>
    <p:sldId id="1464" r:id="rId27"/>
    <p:sldId id="1467" r:id="rId28"/>
    <p:sldId id="1503" r:id="rId29"/>
    <p:sldId id="1461" r:id="rId30"/>
    <p:sldId id="1504" r:id="rId31"/>
    <p:sldId id="1505" r:id="rId32"/>
    <p:sldId id="1506" r:id="rId33"/>
    <p:sldId id="1451" r:id="rId34"/>
    <p:sldId id="1473" r:id="rId35"/>
    <p:sldId id="1474" r:id="rId36"/>
    <p:sldId id="1463" r:id="rId37"/>
    <p:sldId id="1422" r:id="rId38"/>
    <p:sldId id="1450" r:id="rId39"/>
    <p:sldId id="1465" r:id="rId40"/>
    <p:sldId id="1510" r:id="rId41"/>
    <p:sldId id="1511" r:id="rId42"/>
    <p:sldId id="1512" r:id="rId43"/>
    <p:sldId id="1432" r:id="rId44"/>
    <p:sldId id="1466" r:id="rId45"/>
    <p:sldId id="1477" r:id="rId46"/>
    <p:sldId id="1478" r:id="rId47"/>
    <p:sldId id="1514" r:id="rId4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073">
          <p15:clr>
            <a:srgbClr val="A4A3A4"/>
          </p15:clr>
        </p15:guide>
        <p15:guide id="2" pos="312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E1434"/>
    <a:srgbClr val="9E1435"/>
    <a:srgbClr val="5E05E1"/>
    <a:srgbClr val="B9CDE6"/>
    <a:srgbClr val="C72D03"/>
    <a:srgbClr val="990000"/>
    <a:srgbClr val="6805F9"/>
    <a:srgbClr val="9D1B1E"/>
    <a:srgbClr val="9D2235"/>
    <a:srgbClr val="99001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59" autoAdjust="0"/>
    <p:restoredTop sz="91476" autoAdjust="0"/>
  </p:normalViewPr>
  <p:slideViewPr>
    <p:cSldViewPr snapToGrid="0" snapToObjects="1" showGuides="1">
      <p:cViewPr>
        <p:scale>
          <a:sx n="147" d="100"/>
          <a:sy n="147" d="100"/>
        </p:scale>
        <p:origin x="1776" y="1064"/>
      </p:cViewPr>
      <p:guideLst>
        <p:guide orient="horz" pos="3073"/>
        <p:guide pos="3122"/>
      </p:guideLst>
    </p:cSldViewPr>
  </p:slideViewPr>
  <p:outlineViewPr>
    <p:cViewPr>
      <p:scale>
        <a:sx n="33" d="100"/>
        <a:sy n="33" d="100"/>
      </p:scale>
      <p:origin x="0" y="0"/>
    </p:cViewPr>
  </p:outlineViewPr>
  <p:notesTextViewPr>
    <p:cViewPr>
      <p:scale>
        <a:sx n="3" d="2"/>
        <a:sy n="3" d="2"/>
      </p:scale>
      <p:origin x="0" y="0"/>
    </p:cViewPr>
  </p:notesTextViewPr>
  <p:sorterViewPr>
    <p:cViewPr>
      <p:scale>
        <a:sx n="1" d="1"/>
        <a:sy n="1" d="1"/>
      </p:scale>
      <p:origin x="0" y="0"/>
    </p:cViewPr>
  </p:sorterViewPr>
  <p:notesViewPr>
    <p:cSldViewPr snapToGrid="0" snapToObjects="1">
      <p:cViewPr varScale="1">
        <p:scale>
          <a:sx n="71" d="100"/>
          <a:sy n="71" d="100"/>
        </p:scale>
        <p:origin x="-3077"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gif>
</file>

<file path=ppt/media/image18.png>
</file>

<file path=ppt/media/image19.png>
</file>

<file path=ppt/media/image2.jpg>
</file>

<file path=ppt/media/image20.png>
</file>

<file path=ppt/media/image21.jpeg>
</file>

<file path=ppt/media/image22.png>
</file>

<file path=ppt/media/image23.png>
</file>

<file path=ppt/media/image24.jpeg>
</file>

<file path=ppt/media/image25.png>
</file>

<file path=ppt/media/image27.png>
</file>

<file path=ppt/media/image28.jpeg>
</file>

<file path=ppt/media/image29.png>
</file>

<file path=ppt/media/image30.jpeg>
</file>

<file path=ppt/media/image31.jpeg>
</file>

<file path=ppt/media/image32.png>
</file>

<file path=ppt/media/image33.png>
</file>

<file path=ppt/media/image34.png>
</file>

<file path=ppt/media/image35.png>
</file>

<file path=ppt/media/image36.png>
</file>

<file path=ppt/media/image37.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716E9E5-287C-4A17-9ED7-3172FC57F926}" type="datetimeFigureOut">
              <a:rPr lang="en-US" smtClean="0"/>
              <a:pPr/>
              <a:t>6/11/24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BDB0658-5AD6-4C67-8722-069F6A847204}"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6BDB0658-5AD6-4C67-8722-069F6A847204}"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 this is great, but doesn’t really tell you all that much by itself. So we then looked at which features were driving each of these factors (joint and individual). Click</a:t>
            </a:r>
          </a:p>
          <a:p>
            <a:r>
              <a:rPr lang="en-US"/>
              <a:t>Explain what this means, (next slides are animations)</a:t>
            </a:r>
          </a:p>
        </p:txBody>
      </p:sp>
      <p:sp>
        <p:nvSpPr>
          <p:cNvPr id="4" name="Slide Number Placeholder 3"/>
          <p:cNvSpPr>
            <a:spLocks noGrp="1"/>
          </p:cNvSpPr>
          <p:nvPr>
            <p:ph type="sldNum" sz="quarter" idx="5"/>
          </p:nvPr>
        </p:nvSpPr>
        <p:spPr/>
        <p:txBody>
          <a:bodyPr/>
          <a:lstStyle/>
          <a:p>
            <a:fld id="{6BDB0658-5AD6-4C67-8722-069F6A847204}" type="slidenum">
              <a:rPr lang="en-US" smtClean="0"/>
              <a:pPr/>
              <a:t>29</a:t>
            </a:fld>
            <a:endParaRPr lang="en-US"/>
          </a:p>
        </p:txBody>
      </p:sp>
    </p:spTree>
    <p:extLst>
      <p:ext uri="{BB962C8B-B14F-4D97-AF65-F5344CB8AC3E}">
        <p14:creationId xmlns:p14="http://schemas.microsoft.com/office/powerpoint/2010/main" val="16155271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Joint clustering based on non-negative matrix factorization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Data shifted and rescaled- all data must be greater than 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integrative non-negative matrix factorization</a:t>
            </a:r>
          </a:p>
          <a:p>
            <a:endParaRPr lang="en-US"/>
          </a:p>
        </p:txBody>
      </p:sp>
      <p:sp>
        <p:nvSpPr>
          <p:cNvPr id="4" name="Slide Number Placeholder 3"/>
          <p:cNvSpPr>
            <a:spLocks noGrp="1"/>
          </p:cNvSpPr>
          <p:nvPr>
            <p:ph type="sldNum" sz="quarter" idx="5"/>
          </p:nvPr>
        </p:nvSpPr>
        <p:spPr/>
        <p:txBody>
          <a:bodyPr/>
          <a:lstStyle/>
          <a:p>
            <a:fld id="{6BDB0658-5AD6-4C67-8722-069F6A847204}" type="slidenum">
              <a:rPr lang="en-US" smtClean="0"/>
              <a:pPr/>
              <a:t>33</a:t>
            </a:fld>
            <a:endParaRPr lang="en-US"/>
          </a:p>
        </p:txBody>
      </p:sp>
    </p:spTree>
    <p:extLst>
      <p:ext uri="{BB962C8B-B14F-4D97-AF65-F5344CB8AC3E}">
        <p14:creationId xmlns:p14="http://schemas.microsoft.com/office/powerpoint/2010/main" val="7284243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you see the results of lucid with early integration. DESCRIBE FIG- middle shows high risk and low risk clusters. </a:t>
            </a:r>
          </a:p>
          <a:p>
            <a:endParaRPr lang="en-US" dirty="0"/>
          </a:p>
          <a:p>
            <a:r>
              <a:rPr lang="en-US" dirty="0"/>
              <a:t> As you can see, LUCID only selects transcripts and proteins to describe the high-risk clusters. This is partly because it performs feature selection on the omics, and these features are really strongly associated with the outcome in our data. </a:t>
            </a:r>
          </a:p>
        </p:txBody>
      </p:sp>
      <p:sp>
        <p:nvSpPr>
          <p:cNvPr id="4" name="Slide Number Placeholder 3"/>
          <p:cNvSpPr>
            <a:spLocks noGrp="1"/>
          </p:cNvSpPr>
          <p:nvPr>
            <p:ph type="sldNum" sz="quarter" idx="5"/>
          </p:nvPr>
        </p:nvSpPr>
        <p:spPr/>
        <p:txBody>
          <a:bodyPr/>
          <a:lstStyle/>
          <a:p>
            <a:fld id="{6BDB0658-5AD6-4C67-8722-069F6A847204}" type="slidenum">
              <a:rPr lang="en-US" smtClean="0"/>
              <a:pPr/>
              <a:t>37</a:t>
            </a:fld>
            <a:endParaRPr lang="en-US" dirty="0"/>
          </a:p>
        </p:txBody>
      </p:sp>
    </p:spTree>
    <p:extLst>
      <p:ext uri="{BB962C8B-B14F-4D97-AF65-F5344CB8AC3E}">
        <p14:creationId xmlns:p14="http://schemas.microsoft.com/office/powerpoint/2010/main" val="6579933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moving on to intermediate integration. This shows  an extension of lucid where the omics are modeled in parallel. </a:t>
            </a:r>
          </a:p>
        </p:txBody>
      </p:sp>
      <p:sp>
        <p:nvSpPr>
          <p:cNvPr id="4" name="Slide Number Placeholder 3"/>
          <p:cNvSpPr>
            <a:spLocks noGrp="1"/>
          </p:cNvSpPr>
          <p:nvPr>
            <p:ph type="sldNum" sz="quarter" idx="5"/>
          </p:nvPr>
        </p:nvSpPr>
        <p:spPr/>
        <p:txBody>
          <a:bodyPr/>
          <a:lstStyle/>
          <a:p>
            <a:fld id="{6BDB0658-5AD6-4C67-8722-069F6A847204}" type="slidenum">
              <a:rPr lang="en-US" smtClean="0"/>
              <a:pPr/>
              <a:t>38</a:t>
            </a:fld>
            <a:endParaRPr lang="en-US" dirty="0"/>
          </a:p>
        </p:txBody>
      </p:sp>
    </p:spTree>
    <p:extLst>
      <p:ext uri="{BB962C8B-B14F-4D97-AF65-F5344CB8AC3E}">
        <p14:creationId xmlns:p14="http://schemas.microsoft.com/office/powerpoint/2010/main" val="31501589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you really see that the epigenome is really driving some of these associations. </a:t>
            </a:r>
          </a:p>
        </p:txBody>
      </p:sp>
      <p:sp>
        <p:nvSpPr>
          <p:cNvPr id="4" name="Slide Number Placeholder 3"/>
          <p:cNvSpPr>
            <a:spLocks noGrp="1"/>
          </p:cNvSpPr>
          <p:nvPr>
            <p:ph type="sldNum" sz="quarter" idx="5"/>
          </p:nvPr>
        </p:nvSpPr>
        <p:spPr/>
        <p:txBody>
          <a:bodyPr/>
          <a:lstStyle/>
          <a:p>
            <a:fld id="{6BDB0658-5AD6-4C67-8722-069F6A847204}" type="slidenum">
              <a:rPr lang="en-US" smtClean="0"/>
              <a:pPr/>
              <a:t>39</a:t>
            </a:fld>
            <a:endParaRPr lang="en-US" dirty="0"/>
          </a:p>
        </p:txBody>
      </p:sp>
    </p:spTree>
    <p:extLst>
      <p:ext uri="{BB962C8B-B14F-4D97-AF65-F5344CB8AC3E}">
        <p14:creationId xmlns:p14="http://schemas.microsoft.com/office/powerpoint/2010/main" val="34176871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you really see that the epigenome is really driving some of these associations. </a:t>
            </a:r>
          </a:p>
        </p:txBody>
      </p:sp>
      <p:sp>
        <p:nvSpPr>
          <p:cNvPr id="4" name="Slide Number Placeholder 3"/>
          <p:cNvSpPr>
            <a:spLocks noGrp="1"/>
          </p:cNvSpPr>
          <p:nvPr>
            <p:ph type="sldNum" sz="quarter" idx="5"/>
          </p:nvPr>
        </p:nvSpPr>
        <p:spPr/>
        <p:txBody>
          <a:bodyPr/>
          <a:lstStyle/>
          <a:p>
            <a:fld id="{6BDB0658-5AD6-4C67-8722-069F6A847204}" type="slidenum">
              <a:rPr lang="en-US" smtClean="0"/>
              <a:pPr/>
              <a:t>40</a:t>
            </a:fld>
            <a:endParaRPr lang="en-US" dirty="0"/>
          </a:p>
        </p:txBody>
      </p:sp>
    </p:spTree>
    <p:extLst>
      <p:ext uri="{BB962C8B-B14F-4D97-AF65-F5344CB8AC3E}">
        <p14:creationId xmlns:p14="http://schemas.microsoft.com/office/powerpoint/2010/main" val="19794123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you really see that the epigenome is really driving some of these associations. </a:t>
            </a:r>
          </a:p>
        </p:txBody>
      </p:sp>
      <p:sp>
        <p:nvSpPr>
          <p:cNvPr id="4" name="Slide Number Placeholder 3"/>
          <p:cNvSpPr>
            <a:spLocks noGrp="1"/>
          </p:cNvSpPr>
          <p:nvPr>
            <p:ph type="sldNum" sz="quarter" idx="5"/>
          </p:nvPr>
        </p:nvSpPr>
        <p:spPr/>
        <p:txBody>
          <a:bodyPr/>
          <a:lstStyle/>
          <a:p>
            <a:fld id="{6BDB0658-5AD6-4C67-8722-069F6A847204}" type="slidenum">
              <a:rPr lang="en-US" smtClean="0"/>
              <a:pPr/>
              <a:t>41</a:t>
            </a:fld>
            <a:endParaRPr lang="en-US" dirty="0"/>
          </a:p>
        </p:txBody>
      </p:sp>
    </p:spTree>
    <p:extLst>
      <p:ext uri="{BB962C8B-B14F-4D97-AF65-F5344CB8AC3E}">
        <p14:creationId xmlns:p14="http://schemas.microsoft.com/office/powerpoint/2010/main" val="40368202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you really see that the epigenome is really driving some of these associations. </a:t>
            </a:r>
          </a:p>
        </p:txBody>
      </p:sp>
      <p:sp>
        <p:nvSpPr>
          <p:cNvPr id="4" name="Slide Number Placeholder 3"/>
          <p:cNvSpPr>
            <a:spLocks noGrp="1"/>
          </p:cNvSpPr>
          <p:nvPr>
            <p:ph type="sldNum" sz="quarter" idx="5"/>
          </p:nvPr>
        </p:nvSpPr>
        <p:spPr/>
        <p:txBody>
          <a:bodyPr/>
          <a:lstStyle/>
          <a:p>
            <a:fld id="{6BDB0658-5AD6-4C67-8722-069F6A847204}" type="slidenum">
              <a:rPr lang="en-US" smtClean="0"/>
              <a:pPr/>
              <a:t>42</a:t>
            </a:fld>
            <a:endParaRPr lang="en-US" dirty="0"/>
          </a:p>
        </p:txBody>
      </p:sp>
    </p:spTree>
    <p:extLst>
      <p:ext uri="{BB962C8B-B14F-4D97-AF65-F5344CB8AC3E}">
        <p14:creationId xmlns:p14="http://schemas.microsoft.com/office/powerpoint/2010/main" val="40749783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DB0658-5AD6-4C67-8722-069F6A847204}" type="slidenum">
              <a:rPr lang="en-US" smtClean="0"/>
              <a:pPr/>
              <a:t>47</a:t>
            </a:fld>
            <a:endParaRPr lang="en-US"/>
          </a:p>
        </p:txBody>
      </p:sp>
    </p:spTree>
    <p:extLst>
      <p:ext uri="{BB962C8B-B14F-4D97-AF65-F5344CB8AC3E}">
        <p14:creationId xmlns:p14="http://schemas.microsoft.com/office/powerpoint/2010/main" val="4417266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DB0658-5AD6-4C67-8722-069F6A847204}" type="slidenum">
              <a:rPr lang="en-US" smtClean="0"/>
              <a:pPr/>
              <a:t>2</a:t>
            </a:fld>
            <a:endParaRPr lang="en-US"/>
          </a:p>
        </p:txBody>
      </p:sp>
    </p:spTree>
    <p:extLst>
      <p:ext uri="{BB962C8B-B14F-4D97-AF65-F5344CB8AC3E}">
        <p14:creationId xmlns:p14="http://schemas.microsoft.com/office/powerpoint/2010/main" val="25054576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DB0658-5AD6-4C67-8722-069F6A847204}" type="slidenum">
              <a:rPr lang="en-US" smtClean="0"/>
              <a:pPr/>
              <a:t>3</a:t>
            </a:fld>
            <a:endParaRPr lang="en-US"/>
          </a:p>
        </p:txBody>
      </p:sp>
    </p:spTree>
    <p:extLst>
      <p:ext uri="{BB962C8B-B14F-4D97-AF65-F5344CB8AC3E}">
        <p14:creationId xmlns:p14="http://schemas.microsoft.com/office/powerpoint/2010/main" val="20757464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286C230-79EF-4E9B-BF93-DE196BA0E4D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8046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DB0658-5AD6-4C67-8722-069F6A847204}" type="slidenum">
              <a:rPr lang="en-US" smtClean="0"/>
              <a:pPr/>
              <a:t>13</a:t>
            </a:fld>
            <a:endParaRPr lang="en-US"/>
          </a:p>
        </p:txBody>
      </p:sp>
    </p:spTree>
    <p:extLst>
      <p:ext uri="{BB962C8B-B14F-4D97-AF65-F5344CB8AC3E}">
        <p14:creationId xmlns:p14="http://schemas.microsoft.com/office/powerpoint/2010/main" val="2100966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10000"/>
          </a:bodyPr>
          <a:lstStyle/>
          <a:p>
            <a:pPr algn="l"/>
            <a:r>
              <a:rPr lang="en-US" b="0" i="0" dirty="0">
                <a:solidFill>
                  <a:srgbClr val="D1D5DB"/>
                </a:solidFill>
                <a:effectLst/>
                <a:latin typeface="Söhne"/>
              </a:rPr>
              <a:t>it’s crucial to use dedicated multiomics methods for these types of analyses because:</a:t>
            </a:r>
          </a:p>
          <a:p>
            <a:pPr algn="l">
              <a:buFont typeface="+mj-lt"/>
              <a:buAutoNum type="arabicPeriod"/>
            </a:pPr>
            <a:r>
              <a:rPr lang="en-US" b="1" i="0" dirty="0">
                <a:solidFill>
                  <a:srgbClr val="D1D5DB"/>
                </a:solidFill>
                <a:effectLst/>
                <a:latin typeface="Söhne"/>
              </a:rPr>
              <a:t>Different Correlation Structures:</a:t>
            </a:r>
            <a:r>
              <a:rPr lang="en-US" b="0" i="0" dirty="0">
                <a:solidFill>
                  <a:srgbClr val="D1D5DB"/>
                </a:solidFill>
                <a:effectLst/>
                <a:latin typeface="Söhne"/>
              </a:rPr>
              <a:t> Each omics layer has unique correlation structures due to the different biological mechanisms they represent. For instance, transcriptomic data may reflect gene co-expression networks and proteomic data shows protein-protein interactions. Multiomics methods incorporate these correlation structures into their models, thus enabling more accurate integration and interpretation of the data.</a:t>
            </a:r>
          </a:p>
          <a:p>
            <a:pPr algn="l">
              <a:buFont typeface="+mj-lt"/>
              <a:buAutoNum type="arabicPeriod"/>
            </a:pPr>
            <a:endParaRPr lang="en-US" b="0" i="0" dirty="0">
              <a:solidFill>
                <a:srgbClr val="D1D5DB"/>
              </a:solidFill>
              <a:effectLst/>
              <a:latin typeface="Söhne"/>
            </a:endParaRPr>
          </a:p>
          <a:p>
            <a:pPr algn="l">
              <a:buFont typeface="+mj-lt"/>
              <a:buAutoNum type="arabicPeriod"/>
            </a:pPr>
            <a:r>
              <a:rPr lang="en-US" b="1" i="0" dirty="0">
                <a:solidFill>
                  <a:srgbClr val="D1D5DB"/>
                </a:solidFill>
                <a:effectLst/>
                <a:latin typeface="Söhne"/>
              </a:rPr>
              <a:t>Heterogeneity and Noise:</a:t>
            </a:r>
            <a:r>
              <a:rPr lang="en-US" b="0" i="0" dirty="0">
                <a:solidFill>
                  <a:srgbClr val="D1D5DB"/>
                </a:solidFill>
                <a:effectLst/>
                <a:latin typeface="Söhne"/>
              </a:rPr>
              <a:t> Each omics layer is subject to different sources and levels of noise and heterogeneity, related to both technical variability (e.g., measurement error, batch effects) and biological variability (e.g., individual differences, tissue-specific expression). Dedicated multiomics methods can account for these differences, for example, through normalization techniques, the use of control samples, or statistical methods to model variability.</a:t>
            </a:r>
          </a:p>
          <a:p>
            <a:pPr algn="l">
              <a:buFont typeface="+mj-lt"/>
              <a:buAutoNum type="arabicPeriod"/>
            </a:pPr>
            <a:endParaRPr lang="en-US" b="0" i="0" dirty="0">
              <a:solidFill>
                <a:srgbClr val="D1D5DB"/>
              </a:solidFill>
              <a:effectLst/>
              <a:latin typeface="Söhne"/>
            </a:endParaRPr>
          </a:p>
          <a:p>
            <a:pPr algn="l">
              <a:buFont typeface="+mj-lt"/>
              <a:buAutoNum type="arabicPeriod"/>
            </a:pPr>
            <a:r>
              <a:rPr lang="en-US" b="1" i="0" dirty="0">
                <a:solidFill>
                  <a:srgbClr val="D1D5DB"/>
                </a:solidFill>
                <a:effectLst/>
                <a:latin typeface="Söhne"/>
              </a:rPr>
              <a:t>Biological Interpretability:</a:t>
            </a:r>
            <a:r>
              <a:rPr lang="en-US" b="0" i="0" dirty="0">
                <a:solidFill>
                  <a:srgbClr val="D1D5DB"/>
                </a:solidFill>
                <a:effectLst/>
                <a:latin typeface="Söhne"/>
              </a:rPr>
              <a:t> Each omics dataset has its unique set of biological annotations (e.g., genomic location, gene function, pathway information). Dedicated multiomics methods can integrate these annotations to facilitate the biological interpretation of the results, leading to more meaningful and actionable insights.</a:t>
            </a:r>
          </a:p>
          <a:p>
            <a:pPr algn="l">
              <a:buFont typeface="+mj-lt"/>
              <a:buAutoNum type="arabicPeriod"/>
            </a:pPr>
            <a:endParaRPr lang="en-US" b="0" i="0" dirty="0">
              <a:solidFill>
                <a:srgbClr val="D1D5DB"/>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lang="en-US" b="1" i="0" dirty="0">
                <a:solidFill>
                  <a:srgbClr val="D1D5DB"/>
                </a:solidFill>
                <a:effectLst/>
                <a:latin typeface="Söhne"/>
              </a:rPr>
              <a:t>Different Dimensionality:</a:t>
            </a:r>
            <a:r>
              <a:rPr lang="en-US" b="0" i="0" dirty="0">
                <a:solidFill>
                  <a:srgbClr val="D1D5DB"/>
                </a:solidFill>
                <a:effectLst/>
                <a:latin typeface="Söhne"/>
              </a:rPr>
              <a:t> Each omics layer has different dimensionality. Genomic data, for instance, deals with thousands to millions of genetic variants. Transcriptomics data, on the other hand, involves the expression levels of tens of thousands of genes. Metabolomics data may consist of a few hundreds to thousands of metabolite levels. The dimensional differences can cause significant challenges in integrating data, particularly when it comes to aligning, scaling, and comparing across different types of data. Dedicated multiomics methods are designed to handle these challenges by incorporating techniques for dimensionality reduction and normalization across different omics layers.</a:t>
            </a: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endParaRPr lang="en-US" b="0" i="0" dirty="0">
              <a:solidFill>
                <a:srgbClr val="D1D5DB"/>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endParaRPr lang="en-US" b="0" i="0" dirty="0">
              <a:solidFill>
                <a:srgbClr val="D1D5DB"/>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lang="en-US" b="0" i="0" dirty="0">
                <a:solidFill>
                  <a:srgbClr val="D1D5DB"/>
                </a:solidFill>
                <a:effectLst/>
                <a:latin typeface="Söhne"/>
              </a:rPr>
              <a:t>However, for ease of presenting the results, here I restricted the analysis to only the top features based on a meet-in-the-middle approach for analysis. </a:t>
            </a:r>
          </a:p>
          <a:p>
            <a:pPr algn="l">
              <a:buFont typeface="+mj-lt"/>
              <a:buAutoNum type="arabicPeriod"/>
            </a:pPr>
            <a:endParaRPr lang="en-US" b="0" i="0" dirty="0">
              <a:solidFill>
                <a:srgbClr val="D1D5DB"/>
              </a:solidFill>
              <a:effectLst/>
              <a:latin typeface="Söhne"/>
            </a:endParaRPr>
          </a:p>
          <a:p>
            <a:endParaRPr lang="en-US" dirty="0"/>
          </a:p>
        </p:txBody>
      </p:sp>
      <p:sp>
        <p:nvSpPr>
          <p:cNvPr id="4" name="Slide Number Placeholder 3"/>
          <p:cNvSpPr>
            <a:spLocks noGrp="1"/>
          </p:cNvSpPr>
          <p:nvPr>
            <p:ph type="sldNum" sz="quarter" idx="5"/>
          </p:nvPr>
        </p:nvSpPr>
        <p:spPr/>
        <p:txBody>
          <a:bodyPr/>
          <a:lstStyle/>
          <a:p>
            <a:fld id="{6BDB0658-5AD6-4C67-8722-069F6A847204}" type="slidenum">
              <a:rPr lang="en-US" smtClean="0"/>
              <a:pPr/>
              <a:t>15</a:t>
            </a:fld>
            <a:endParaRPr lang="en-US"/>
          </a:p>
        </p:txBody>
      </p:sp>
    </p:spTree>
    <p:extLst>
      <p:ext uri="{BB962C8B-B14F-4D97-AF65-F5344CB8AC3E}">
        <p14:creationId xmlns:p14="http://schemas.microsoft.com/office/powerpoint/2010/main" val="17851383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this case, I illustrate dimensionality reduction using PCA or JIVE, a multiblock extension of PCA. JIVE, (</a:t>
            </a:r>
            <a:r>
              <a:rPr lang="en-US" b="0" i="0">
                <a:solidFill>
                  <a:srgbClr val="000000"/>
                </a:solidFill>
                <a:effectLst/>
                <a:latin typeface="Times"/>
              </a:rPr>
              <a:t>Joint and Individual Variation Explained) decomposition on a list of data sets. Returning low-rank matrices that capture the joint and individual structure of the data. The underlying approach is principle components analysis. </a:t>
            </a:r>
            <a:endParaRPr lang="en-US"/>
          </a:p>
        </p:txBody>
      </p:sp>
      <p:sp>
        <p:nvSpPr>
          <p:cNvPr id="4" name="Slide Number Placeholder 3"/>
          <p:cNvSpPr>
            <a:spLocks noGrp="1"/>
          </p:cNvSpPr>
          <p:nvPr>
            <p:ph type="sldNum" sz="quarter" idx="5"/>
          </p:nvPr>
        </p:nvSpPr>
        <p:spPr/>
        <p:txBody>
          <a:bodyPr/>
          <a:lstStyle/>
          <a:p>
            <a:fld id="{6BDB0658-5AD6-4C67-8722-069F6A847204}" type="slidenum">
              <a:rPr lang="en-US" smtClean="0"/>
              <a:pPr/>
              <a:t>24</a:t>
            </a:fld>
            <a:endParaRPr lang="en-US"/>
          </a:p>
        </p:txBody>
      </p:sp>
    </p:spTree>
    <p:extLst>
      <p:ext uri="{BB962C8B-B14F-4D97-AF65-F5344CB8AC3E}">
        <p14:creationId xmlns:p14="http://schemas.microsoft.com/office/powerpoint/2010/main" val="41893993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 for this analysis, I am really going to focus first on the results of the JIVE output. The other two approaches are just PCA, which is pretty straight forward. But here, you see a plot illustrating the variance explained by each of the low rank matrices (talk through results)</a:t>
            </a:r>
          </a:p>
        </p:txBody>
      </p:sp>
      <p:sp>
        <p:nvSpPr>
          <p:cNvPr id="4" name="Slide Number Placeholder 3"/>
          <p:cNvSpPr>
            <a:spLocks noGrp="1"/>
          </p:cNvSpPr>
          <p:nvPr>
            <p:ph type="sldNum" sz="quarter" idx="5"/>
          </p:nvPr>
        </p:nvSpPr>
        <p:spPr/>
        <p:txBody>
          <a:bodyPr/>
          <a:lstStyle/>
          <a:p>
            <a:fld id="{6BDB0658-5AD6-4C67-8722-069F6A847204}" type="slidenum">
              <a:rPr lang="en-US" smtClean="0"/>
              <a:pPr/>
              <a:t>25</a:t>
            </a:fld>
            <a:endParaRPr lang="en-US"/>
          </a:p>
        </p:txBody>
      </p:sp>
    </p:spTree>
    <p:extLst>
      <p:ext uri="{BB962C8B-B14F-4D97-AF65-F5344CB8AC3E}">
        <p14:creationId xmlns:p14="http://schemas.microsoft.com/office/powerpoint/2010/main" val="6395414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 then, we took those low-rank matrices and used those matrices in the mediation analysis using HIMA. Here, you see the results (explain)</a:t>
            </a:r>
          </a:p>
        </p:txBody>
      </p:sp>
      <p:sp>
        <p:nvSpPr>
          <p:cNvPr id="4" name="Slide Number Placeholder 3"/>
          <p:cNvSpPr>
            <a:spLocks noGrp="1"/>
          </p:cNvSpPr>
          <p:nvPr>
            <p:ph type="sldNum" sz="quarter" idx="5"/>
          </p:nvPr>
        </p:nvSpPr>
        <p:spPr/>
        <p:txBody>
          <a:bodyPr/>
          <a:lstStyle/>
          <a:p>
            <a:fld id="{6BDB0658-5AD6-4C67-8722-069F6A847204}" type="slidenum">
              <a:rPr lang="en-US" smtClean="0"/>
              <a:pPr/>
              <a:t>26</a:t>
            </a:fld>
            <a:endParaRPr lang="en-US"/>
          </a:p>
        </p:txBody>
      </p:sp>
    </p:spTree>
    <p:extLst>
      <p:ext uri="{BB962C8B-B14F-4D97-AF65-F5344CB8AC3E}">
        <p14:creationId xmlns:p14="http://schemas.microsoft.com/office/powerpoint/2010/main" val="34889659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73353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00151"/>
            <a:ext cx="8229600" cy="3394472"/>
          </a:xfrm>
          <a:prstGeom prst="rect">
            <a:avLst/>
          </a:prstGeo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187866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DFFAE-907E-D948-9740-D36452369FEE}"/>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833901E0-EE59-0D41-AD39-105B2BA4DC2D}"/>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DF65FBF1-6690-CF40-8F72-E3278148588B}"/>
              </a:ext>
            </a:extLst>
          </p:cNvPr>
          <p:cNvSpPr>
            <a:spLocks noGrp="1"/>
          </p:cNvSpPr>
          <p:nvPr>
            <p:ph type="dt" sz="half" idx="10"/>
          </p:nvPr>
        </p:nvSpPr>
        <p:spPr/>
        <p:txBody>
          <a:bodyPr/>
          <a:lstStyle/>
          <a:p>
            <a:fld id="{0D9AD1BE-5587-6C4B-8900-F8665D3E3130}" type="datetimeFigureOut">
              <a:rPr lang="en-US" smtClean="0"/>
              <a:t>6/11/24</a:t>
            </a:fld>
            <a:endParaRPr lang="en-US"/>
          </a:p>
        </p:txBody>
      </p:sp>
      <p:sp>
        <p:nvSpPr>
          <p:cNvPr id="5" name="Footer Placeholder 4">
            <a:extLst>
              <a:ext uri="{FF2B5EF4-FFF2-40B4-BE49-F238E27FC236}">
                <a16:creationId xmlns:a16="http://schemas.microsoft.com/office/drawing/2014/main" id="{E2F0ECEB-22F1-654A-BFE2-FC224DFC11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FBDC62-2BBA-F74E-93B9-3EDFE5A14781}"/>
              </a:ext>
            </a:extLst>
          </p:cNvPr>
          <p:cNvSpPr>
            <a:spLocks noGrp="1"/>
          </p:cNvSpPr>
          <p:nvPr>
            <p:ph type="sldNum" sz="quarter" idx="12"/>
          </p:nvPr>
        </p:nvSpPr>
        <p:spPr/>
        <p:txBody>
          <a:bodyPr/>
          <a:lstStyle/>
          <a:p>
            <a:fld id="{E6801DDC-86F6-3648-866B-85036D65597D}" type="slidenum">
              <a:rPr lang="en-US" smtClean="0"/>
              <a:t>‹#›</a:t>
            </a:fld>
            <a:endParaRPr lang="en-US"/>
          </a:p>
        </p:txBody>
      </p:sp>
    </p:spTree>
    <p:extLst>
      <p:ext uri="{BB962C8B-B14F-4D97-AF65-F5344CB8AC3E}">
        <p14:creationId xmlns:p14="http://schemas.microsoft.com/office/powerpoint/2010/main" val="6348760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BF43FC-D7CB-1C46-AA1A-82640CBE049C}"/>
              </a:ext>
            </a:extLst>
          </p:cNvPr>
          <p:cNvSpPr>
            <a:spLocks noGrp="1"/>
          </p:cNvSpPr>
          <p:nvPr>
            <p:ph type="dt" sz="half" idx="10"/>
          </p:nvPr>
        </p:nvSpPr>
        <p:spPr/>
        <p:txBody>
          <a:bodyPr/>
          <a:lstStyle/>
          <a:p>
            <a:fld id="{846D2933-E819-8448-A726-059C4B603A4F}" type="datetimeFigureOut">
              <a:rPr lang="en-US" smtClean="0"/>
              <a:t>6/11/24</a:t>
            </a:fld>
            <a:endParaRPr lang="en-US"/>
          </a:p>
        </p:txBody>
      </p:sp>
      <p:sp>
        <p:nvSpPr>
          <p:cNvPr id="3" name="Footer Placeholder 2">
            <a:extLst>
              <a:ext uri="{FF2B5EF4-FFF2-40B4-BE49-F238E27FC236}">
                <a16:creationId xmlns:a16="http://schemas.microsoft.com/office/drawing/2014/main" id="{E19E8905-93C4-2E43-A12A-B37186D0B5A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CECB867-767F-CB46-906D-E5839A520A2A}"/>
              </a:ext>
            </a:extLst>
          </p:cNvPr>
          <p:cNvSpPr>
            <a:spLocks noGrp="1"/>
          </p:cNvSpPr>
          <p:nvPr>
            <p:ph type="sldNum" sz="quarter" idx="12"/>
          </p:nvPr>
        </p:nvSpPr>
        <p:spPr/>
        <p:txBody>
          <a:bodyPr/>
          <a:lstStyle/>
          <a:p>
            <a:fld id="{079672E3-4511-D34D-8DE0-7B707E8E9796}" type="slidenum">
              <a:rPr lang="en-US" smtClean="0"/>
              <a:t>‹#›</a:t>
            </a:fld>
            <a:endParaRPr lang="en-US"/>
          </a:p>
        </p:txBody>
      </p:sp>
    </p:spTree>
    <p:extLst>
      <p:ext uri="{BB962C8B-B14F-4D97-AF65-F5344CB8AC3E}">
        <p14:creationId xmlns:p14="http://schemas.microsoft.com/office/powerpoint/2010/main" val="22956261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E315AF-0E3A-AC2B-D9D1-2C0359CCC59A}"/>
              </a:ext>
            </a:extLst>
          </p:cNvPr>
          <p:cNvSpPr/>
          <p:nvPr userDrawn="1"/>
        </p:nvSpPr>
        <p:spPr>
          <a:xfrm>
            <a:off x="0" y="4227443"/>
            <a:ext cx="9144000" cy="916057"/>
          </a:xfrm>
          <a:prstGeom prst="rect">
            <a:avLst/>
          </a:prstGeom>
          <a:solidFill>
            <a:schemeClr val="bg1"/>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200" y="205979"/>
            <a:ext cx="8229600" cy="857250"/>
          </a:xfrm>
          <a:prstGeom prst="rect">
            <a:avLst/>
          </a:prstGeom>
        </p:spPr>
        <p:txBody>
          <a:bodyPr/>
          <a:lstStyle>
            <a:lvl1pPr>
              <a:defRPr>
                <a:solidFill>
                  <a:srgbClr val="9E1435"/>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a:xfrm>
            <a:off x="457200" y="1200151"/>
            <a:ext cx="8229600" cy="3394472"/>
          </a:xfrm>
          <a:prstGeom prst="rect">
            <a:avLst/>
          </a:prstGeo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575415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BF43FC-D7CB-1C46-AA1A-82640CBE049C}"/>
              </a:ext>
            </a:extLst>
          </p:cNvPr>
          <p:cNvSpPr>
            <a:spLocks noGrp="1"/>
          </p:cNvSpPr>
          <p:nvPr>
            <p:ph type="dt" sz="half" idx="10"/>
          </p:nvPr>
        </p:nvSpPr>
        <p:spPr/>
        <p:txBody>
          <a:bodyPr/>
          <a:lstStyle/>
          <a:p>
            <a:fld id="{846D2933-E819-8448-A726-059C4B603A4F}" type="datetimeFigureOut">
              <a:rPr lang="en-US" smtClean="0"/>
              <a:t>6/11/24</a:t>
            </a:fld>
            <a:endParaRPr lang="en-US"/>
          </a:p>
        </p:txBody>
      </p:sp>
      <p:sp>
        <p:nvSpPr>
          <p:cNvPr id="3" name="Footer Placeholder 2">
            <a:extLst>
              <a:ext uri="{FF2B5EF4-FFF2-40B4-BE49-F238E27FC236}">
                <a16:creationId xmlns:a16="http://schemas.microsoft.com/office/drawing/2014/main" id="{E19E8905-93C4-2E43-A12A-B37186D0B5A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CECB867-767F-CB46-906D-E5839A520A2A}"/>
              </a:ext>
            </a:extLst>
          </p:cNvPr>
          <p:cNvSpPr>
            <a:spLocks noGrp="1"/>
          </p:cNvSpPr>
          <p:nvPr>
            <p:ph type="sldNum" sz="quarter" idx="12"/>
          </p:nvPr>
        </p:nvSpPr>
        <p:spPr/>
        <p:txBody>
          <a:bodyPr/>
          <a:lstStyle/>
          <a:p>
            <a:fld id="{079672E3-4511-D34D-8DE0-7B707E8E9796}" type="slidenum">
              <a:rPr lang="en-US" smtClean="0"/>
              <a:t>‹#›</a:t>
            </a:fld>
            <a:endParaRPr lang="en-US"/>
          </a:p>
        </p:txBody>
      </p:sp>
      <p:sp>
        <p:nvSpPr>
          <p:cNvPr id="5" name="Rectangle 4">
            <a:extLst>
              <a:ext uri="{FF2B5EF4-FFF2-40B4-BE49-F238E27FC236}">
                <a16:creationId xmlns:a16="http://schemas.microsoft.com/office/drawing/2014/main" id="{D9F08155-9DEA-7891-46F0-968479A93ACA}"/>
              </a:ext>
            </a:extLst>
          </p:cNvPr>
          <p:cNvSpPr/>
          <p:nvPr userDrawn="1"/>
        </p:nvSpPr>
        <p:spPr>
          <a:xfrm>
            <a:off x="0" y="4181061"/>
            <a:ext cx="9144000" cy="962439"/>
          </a:xfrm>
          <a:prstGeom prst="rect">
            <a:avLst/>
          </a:prstGeom>
          <a:solidFill>
            <a:schemeClr val="bg1"/>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116399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C937A-E45B-304C-83F5-605526C200E8}"/>
              </a:ext>
            </a:extLst>
          </p:cNvPr>
          <p:cNvSpPr>
            <a:spLocks noGrp="1"/>
          </p:cNvSpPr>
          <p:nvPr>
            <p:ph type="title"/>
          </p:nvPr>
        </p:nvSpPr>
        <p:spPr>
          <a:xfrm>
            <a:off x="683522" y="812680"/>
            <a:ext cx="7886700" cy="462014"/>
          </a:xfrm>
          <a:prstGeom prst="rect">
            <a:avLst/>
          </a:prstGeom>
        </p:spPr>
        <p:txBody>
          <a:bodyPr anchor="t" anchorCtr="0"/>
          <a:lstStyle>
            <a:lvl1pPr>
              <a:defRPr sz="3000" baseline="0">
                <a:solidFill>
                  <a:schemeClr val="tx2"/>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8BF45A8-1245-5D48-BA1B-93B4922F757B}"/>
              </a:ext>
            </a:extLst>
          </p:cNvPr>
          <p:cNvSpPr>
            <a:spLocks noGrp="1"/>
          </p:cNvSpPr>
          <p:nvPr>
            <p:ph type="body" idx="1"/>
          </p:nvPr>
        </p:nvSpPr>
        <p:spPr>
          <a:xfrm>
            <a:off x="683522" y="1468509"/>
            <a:ext cx="7886700" cy="1384231"/>
          </a:xfrm>
          <a:prstGeom prst="rect">
            <a:avLst/>
          </a:prstGeom>
        </p:spPr>
        <p:txBody>
          <a:bodyPr/>
          <a:lstStyle>
            <a:lvl1pPr marL="0" indent="0">
              <a:buNone/>
              <a:defRPr sz="1800" baseline="0">
                <a:solidFill>
                  <a:schemeClr val="tx1"/>
                </a:solidFill>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pPr lvl="0"/>
            <a:r>
              <a:rPr lang="en-US"/>
              <a:t>Click to edit Master text styles</a:t>
            </a:r>
          </a:p>
        </p:txBody>
      </p:sp>
      <p:sp>
        <p:nvSpPr>
          <p:cNvPr id="6" name="Rectangle 5">
            <a:extLst>
              <a:ext uri="{FF2B5EF4-FFF2-40B4-BE49-F238E27FC236}">
                <a16:creationId xmlns:a16="http://schemas.microsoft.com/office/drawing/2014/main" id="{2269D542-27A2-2998-C28C-F03243A8E6C7}"/>
              </a:ext>
            </a:extLst>
          </p:cNvPr>
          <p:cNvSpPr/>
          <p:nvPr userDrawn="1"/>
        </p:nvSpPr>
        <p:spPr>
          <a:xfrm>
            <a:off x="5661764" y="4672207"/>
            <a:ext cx="2060532" cy="471291"/>
          </a:xfrm>
          <a:prstGeom prst="rect">
            <a:avLst/>
          </a:prstGeom>
          <a:solidFill>
            <a:srgbClr val="9E143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ysClr val="windowText" lastClr="000000"/>
                </a:solidFill>
              </a:ln>
            </a:endParaRPr>
          </a:p>
        </p:txBody>
      </p:sp>
      <p:sp>
        <p:nvSpPr>
          <p:cNvPr id="4" name="Rectangle 3">
            <a:extLst>
              <a:ext uri="{FF2B5EF4-FFF2-40B4-BE49-F238E27FC236}">
                <a16:creationId xmlns:a16="http://schemas.microsoft.com/office/drawing/2014/main" id="{0BFC6FF6-42B4-28F9-3563-68F3CFA8FF6E}"/>
              </a:ext>
            </a:extLst>
          </p:cNvPr>
          <p:cNvSpPr/>
          <p:nvPr userDrawn="1"/>
        </p:nvSpPr>
        <p:spPr>
          <a:xfrm>
            <a:off x="6484620" y="0"/>
            <a:ext cx="2659380" cy="15240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0" dirty="0">
                <a:solidFill>
                  <a:schemeClr val="tx1"/>
                </a:solidFill>
              </a:rPr>
              <a:t>SHARP Multiomics Bootcamp | June 12-14</a:t>
            </a:r>
            <a:r>
              <a:rPr lang="en-US" sz="900" b="0" baseline="30000" dirty="0">
                <a:solidFill>
                  <a:schemeClr val="tx1"/>
                </a:solidFill>
              </a:rPr>
              <a:t>th</a:t>
            </a:r>
            <a:r>
              <a:rPr lang="en-US" sz="900" b="0" dirty="0">
                <a:solidFill>
                  <a:schemeClr val="tx1"/>
                </a:solidFill>
              </a:rPr>
              <a:t>, 2024</a:t>
            </a:r>
          </a:p>
        </p:txBody>
      </p:sp>
    </p:spTree>
    <p:extLst>
      <p:ext uri="{BB962C8B-B14F-4D97-AF65-F5344CB8AC3E}">
        <p14:creationId xmlns:p14="http://schemas.microsoft.com/office/powerpoint/2010/main" val="4727566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3.emf"/><Relationship Id="rId5" Type="http://schemas.openxmlformats.org/officeDocument/2006/relationships/slideLayout" Target="../slideLayouts/slideLayout5.xml"/><Relationship Id="rId10" Type="http://schemas.openxmlformats.org/officeDocument/2006/relationships/image" Target="../media/image2.jp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Content Placeholder 2">
            <a:extLst>
              <a:ext uri="{FF2B5EF4-FFF2-40B4-BE49-F238E27FC236}">
                <a16:creationId xmlns:a16="http://schemas.microsoft.com/office/drawing/2014/main" id="{144FC035-0845-3A47-B559-422E342BC033}"/>
              </a:ext>
            </a:extLst>
          </p:cNvPr>
          <p:cNvSpPr txBox="1">
            <a:spLocks/>
          </p:cNvSpPr>
          <p:nvPr userDrawn="1"/>
        </p:nvSpPr>
        <p:spPr>
          <a:xfrm>
            <a:off x="-1941" y="4639938"/>
            <a:ext cx="9153676" cy="518313"/>
          </a:xfrm>
          <a:prstGeom prst="rect">
            <a:avLst/>
          </a:prstGeom>
          <a:solidFill>
            <a:srgbClr val="9E1435"/>
          </a:solidFill>
          <a:ln>
            <a:noFill/>
          </a:ln>
        </p:spPr>
        <p:style>
          <a:lnRef idx="2">
            <a:schemeClr val="dk1"/>
          </a:lnRef>
          <a:fillRef idx="1">
            <a:schemeClr val="lt1"/>
          </a:fillRef>
          <a:effectRef idx="0">
            <a:schemeClr val="dk1"/>
          </a:effectRef>
          <a:fontRef idx="minor">
            <a:schemeClr val="dk1"/>
          </a:fontRef>
        </p:style>
        <p:txBody>
          <a:bodyPr vert="horz" lIns="91440" tIns="45720" rIns="91440" bIns="45720" rtlCol="0" anchor="ctr">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endParaRPr lang="en-US" sz="1600">
              <a:solidFill>
                <a:schemeClr val="bg2">
                  <a:lumMod val="10000"/>
                </a:schemeClr>
              </a:solidFill>
              <a:latin typeface="Arial"/>
              <a:cs typeface="Arial"/>
            </a:endParaRPr>
          </a:p>
        </p:txBody>
      </p:sp>
      <p:pic>
        <p:nvPicPr>
          <p:cNvPr id="12" name="Picture 11">
            <a:extLst>
              <a:ext uri="{FF2B5EF4-FFF2-40B4-BE49-F238E27FC236}">
                <a16:creationId xmlns:a16="http://schemas.microsoft.com/office/drawing/2014/main" id="{D4EDDFD7-34A4-1845-84A8-431D580518C9}"/>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5649040" y="4636265"/>
            <a:ext cx="2443198" cy="514357"/>
          </a:xfrm>
          <a:prstGeom prst="rect">
            <a:avLst/>
          </a:prstGeom>
        </p:spPr>
      </p:pic>
      <p:pic>
        <p:nvPicPr>
          <p:cNvPr id="5" name="Picture 4" descr="Diagram&#10;&#10;Description automatically generated">
            <a:extLst>
              <a:ext uri="{FF2B5EF4-FFF2-40B4-BE49-F238E27FC236}">
                <a16:creationId xmlns:a16="http://schemas.microsoft.com/office/drawing/2014/main" id="{99E8A3F2-0095-3F4D-BBD4-BFEEC18A449D}"/>
              </a:ext>
            </a:extLst>
          </p:cNvPr>
          <p:cNvPicPr>
            <a:picLocks noChangeAspect="1"/>
          </p:cNvPicPr>
          <p:nvPr userDrawn="1"/>
        </p:nvPicPr>
        <p:blipFill>
          <a:blip r:embed="rId10"/>
          <a:stretch>
            <a:fillRect/>
          </a:stretch>
        </p:blipFill>
        <p:spPr>
          <a:xfrm>
            <a:off x="-1941" y="4320461"/>
            <a:ext cx="837790" cy="837790"/>
          </a:xfrm>
          <a:prstGeom prst="rect">
            <a:avLst/>
          </a:prstGeom>
        </p:spPr>
      </p:pic>
      <p:sp>
        <p:nvSpPr>
          <p:cNvPr id="10" name="TextBox 9"/>
          <p:cNvSpPr txBox="1"/>
          <p:nvPr userDrawn="1"/>
        </p:nvSpPr>
        <p:spPr>
          <a:xfrm>
            <a:off x="5525675" y="0"/>
            <a:ext cx="3618325" cy="215444"/>
          </a:xfrm>
          <a:prstGeom prst="rect">
            <a:avLst/>
          </a:prstGeom>
          <a:noFill/>
        </p:spPr>
        <p:txBody>
          <a:bodyPr wrap="square" rtlCol="0">
            <a:spAutoFit/>
          </a:bodyPr>
          <a:lstStyle/>
          <a:p>
            <a:pPr algn="r"/>
            <a:r>
              <a:rPr lang="en-US" sz="1200" baseline="30000">
                <a:latin typeface="Arial" panose="020B0604020202020204" pitchFamily="34" charset="0"/>
                <a:cs typeface="Arial" panose="020B0604020202020204" pitchFamily="34" charset="0"/>
              </a:rPr>
              <a:t>SHARP Multi-omics Boot Camp  |  </a:t>
            </a:r>
            <a:r>
              <a:rPr lang="is-IS" sz="1200" baseline="30000">
                <a:latin typeface="Arial" panose="020B0604020202020204" pitchFamily="34" charset="0"/>
                <a:cs typeface="Arial" panose="020B0604020202020204" pitchFamily="34" charset="0"/>
              </a:rPr>
              <a:t>June 7-9, 2023</a:t>
            </a:r>
          </a:p>
        </p:txBody>
      </p:sp>
      <p:pic>
        <p:nvPicPr>
          <p:cNvPr id="7" name="Picture 6">
            <a:extLst>
              <a:ext uri="{FF2B5EF4-FFF2-40B4-BE49-F238E27FC236}">
                <a16:creationId xmlns:a16="http://schemas.microsoft.com/office/drawing/2014/main" id="{CFA7C168-6611-90B6-5CA4-4A1AB301FF11}"/>
              </a:ext>
            </a:extLst>
          </p:cNvPr>
          <p:cNvPicPr>
            <a:picLocks noChangeAspect="1"/>
          </p:cNvPicPr>
          <p:nvPr userDrawn="1"/>
        </p:nvPicPr>
        <p:blipFill>
          <a:blip r:embed="rId11"/>
          <a:stretch>
            <a:fillRect/>
          </a:stretch>
        </p:blipFill>
        <p:spPr>
          <a:xfrm>
            <a:off x="7961622" y="4652290"/>
            <a:ext cx="1057591" cy="482308"/>
          </a:xfrm>
          <a:prstGeom prst="rect">
            <a:avLst/>
          </a:prstGeom>
        </p:spPr>
      </p:pic>
      <p:sp>
        <p:nvSpPr>
          <p:cNvPr id="3" name="Rectangle 2">
            <a:extLst>
              <a:ext uri="{FF2B5EF4-FFF2-40B4-BE49-F238E27FC236}">
                <a16:creationId xmlns:a16="http://schemas.microsoft.com/office/drawing/2014/main" id="{B6FDA99E-0022-D86E-F4AB-FDBA75EDFC45}"/>
              </a:ext>
            </a:extLst>
          </p:cNvPr>
          <p:cNvSpPr/>
          <p:nvPr userDrawn="1"/>
        </p:nvSpPr>
        <p:spPr>
          <a:xfrm>
            <a:off x="6484620" y="0"/>
            <a:ext cx="2659380" cy="15240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0" dirty="0">
                <a:solidFill>
                  <a:schemeClr val="tx1"/>
                </a:solidFill>
              </a:rPr>
              <a:t>SHARP Multiomics Bootcamp | June 12-14</a:t>
            </a:r>
            <a:r>
              <a:rPr lang="en-US" sz="900" b="0" baseline="30000" dirty="0">
                <a:solidFill>
                  <a:schemeClr val="tx1"/>
                </a:solidFill>
              </a:rPr>
              <a:t>th</a:t>
            </a:r>
            <a:r>
              <a:rPr lang="en-US" sz="900" b="0" dirty="0">
                <a:solidFill>
                  <a:schemeClr val="tx1"/>
                </a:solidFill>
              </a:rPr>
              <a:t>, 2024</a:t>
            </a:r>
          </a:p>
        </p:txBody>
      </p:sp>
      <p:sp>
        <p:nvSpPr>
          <p:cNvPr id="6" name="Rectangle 5">
            <a:extLst>
              <a:ext uri="{FF2B5EF4-FFF2-40B4-BE49-F238E27FC236}">
                <a16:creationId xmlns:a16="http://schemas.microsoft.com/office/drawing/2014/main" id="{B29B497A-E2E7-21F8-84D3-9464BF40D14A}"/>
              </a:ext>
            </a:extLst>
          </p:cNvPr>
          <p:cNvSpPr/>
          <p:nvPr userDrawn="1"/>
        </p:nvSpPr>
        <p:spPr>
          <a:xfrm>
            <a:off x="5649040" y="4652290"/>
            <a:ext cx="2100500" cy="482308"/>
          </a:xfrm>
          <a:prstGeom prst="rect">
            <a:avLst/>
          </a:prstGeom>
          <a:solidFill>
            <a:srgbClr val="9E143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24392001"/>
      </p:ext>
    </p:extLst>
  </p:cSld>
  <p:clrMap bg1="lt1" tx1="dk1" bg2="lt2" tx2="dk2" accent1="accent1" accent2="accent2" accent3="accent3" accent4="accent4" accent5="accent5" accent6="accent6" hlink="hlink" folHlink="folHlink"/>
  <p:sldLayoutIdLst>
    <p:sldLayoutId id="2147483652" r:id="rId1"/>
    <p:sldLayoutId id="2147483653" r:id="rId2"/>
    <p:sldLayoutId id="2147483655" r:id="rId3"/>
    <p:sldLayoutId id="2147483656" r:id="rId4"/>
    <p:sldLayoutId id="2147483658" r:id="rId5"/>
    <p:sldLayoutId id="2147483657" r:id="rId6"/>
    <p:sldLayoutId id="2147483659" r:id="rId7"/>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jpeg"/><Relationship Id="rId4" Type="http://schemas.openxmlformats.org/officeDocument/2006/relationships/image" Target="../media/image5.jpeg"/></Relationships>
</file>

<file path=ppt/slides/_rels/slide1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4.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28.jpeg"/></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29.png"/><Relationship Id="rId4" Type="http://schemas.openxmlformats.org/officeDocument/2006/relationships/image" Target="../media/image28.jpeg"/></Relationships>
</file>

<file path=ppt/slides/_rels/slide27.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29.png"/><Relationship Id="rId4" Type="http://schemas.openxmlformats.org/officeDocument/2006/relationships/image" Target="../media/image31.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jpe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jpe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jpe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3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27.png"/></Relationships>
</file>

<file path=ppt/slides/_rels/slide3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7.png"/><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4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14701" y="218974"/>
            <a:ext cx="9129299" cy="3119759"/>
          </a:xfrm>
          <a:prstGeom prst="rect">
            <a:avLst/>
          </a:prstGeom>
        </p:spPr>
        <p:txBody>
          <a:bodyPr vert="horz" lIns="91440" tIns="45720" rIns="91440" bIns="45720" rtlCol="0" anchor="ctr">
            <a:normAutofit lnSpcReduction="10000"/>
          </a:bodyPr>
          <a:lstStyle/>
          <a:p>
            <a:pPr algn="ctr">
              <a:spcBef>
                <a:spcPct val="0"/>
              </a:spcBef>
              <a:defRPr/>
            </a:pPr>
            <a:r>
              <a:rPr lang="en-US" sz="3600" b="1" dirty="0">
                <a:solidFill>
                  <a:srgbClr val="990014"/>
                </a:solidFill>
                <a:latin typeface="Arial" pitchFamily="34" charset="0"/>
                <a:cs typeface="Arial" pitchFamily="34" charset="0"/>
              </a:rPr>
              <a:t>Multi-omics Boot Camp </a:t>
            </a:r>
          </a:p>
          <a:p>
            <a:pPr algn="ctr">
              <a:spcBef>
                <a:spcPct val="0"/>
              </a:spcBef>
              <a:defRPr/>
            </a:pPr>
            <a:r>
              <a:rPr lang="en-US" sz="3600" b="1" dirty="0">
                <a:solidFill>
                  <a:srgbClr val="990014"/>
                </a:solidFill>
                <a:latin typeface="Arial" pitchFamily="34" charset="0"/>
                <a:cs typeface="Arial" pitchFamily="34" charset="0"/>
              </a:rPr>
              <a:t>Analysis of Omics Data for Research Studies</a:t>
            </a:r>
          </a:p>
          <a:p>
            <a:pPr algn="ctr">
              <a:spcBef>
                <a:spcPct val="0"/>
              </a:spcBef>
              <a:defRPr/>
            </a:pPr>
            <a:endParaRPr lang="en-US" sz="3600" b="1" dirty="0">
              <a:solidFill>
                <a:srgbClr val="990014"/>
              </a:solidFill>
              <a:latin typeface="Arial" pitchFamily="34" charset="0"/>
              <a:cs typeface="Arial" pitchFamily="34" charset="0"/>
            </a:endParaRPr>
          </a:p>
          <a:p>
            <a:pPr algn="ctr">
              <a:spcBef>
                <a:spcPct val="0"/>
              </a:spcBef>
              <a:defRPr/>
            </a:pPr>
            <a:r>
              <a:rPr lang="en-US" sz="3600" b="1" dirty="0">
                <a:solidFill>
                  <a:srgbClr val="990014"/>
                </a:solidFill>
                <a:latin typeface="Arial" pitchFamily="34" charset="0"/>
                <a:cs typeface="Arial" pitchFamily="34" charset="0"/>
              </a:rPr>
              <a:t>Bringing it All Together: Multi-omic Analysis in Real Data</a:t>
            </a:r>
          </a:p>
        </p:txBody>
      </p:sp>
      <p:sp>
        <p:nvSpPr>
          <p:cNvPr id="9" name="TextBox 8">
            <a:extLst>
              <a:ext uri="{FF2B5EF4-FFF2-40B4-BE49-F238E27FC236}">
                <a16:creationId xmlns:a16="http://schemas.microsoft.com/office/drawing/2014/main" id="{CEFEE58C-784C-9AA5-6EC0-48F390744CA6}"/>
              </a:ext>
            </a:extLst>
          </p:cNvPr>
          <p:cNvSpPr txBox="1"/>
          <p:nvPr/>
        </p:nvSpPr>
        <p:spPr>
          <a:xfrm>
            <a:off x="159004" y="3364646"/>
            <a:ext cx="3340707" cy="861774"/>
          </a:xfrm>
          <a:prstGeom prst="rect">
            <a:avLst/>
          </a:prstGeom>
          <a:noFill/>
        </p:spPr>
        <p:txBody>
          <a:bodyPr wrap="square" rtlCol="0">
            <a:spAutoFit/>
          </a:bodyPr>
          <a:lstStyle/>
          <a:p>
            <a:r>
              <a:rPr lang="en-US" sz="1600" dirty="0"/>
              <a:t>Jesse Goodrich, PhD</a:t>
            </a:r>
          </a:p>
          <a:p>
            <a:r>
              <a:rPr lang="en-US" sz="1600" i="1" dirty="0"/>
              <a:t>University of Southern California</a:t>
            </a:r>
          </a:p>
          <a:p>
            <a:r>
              <a:rPr lang="en-US" sz="1600" dirty="0" err="1"/>
              <a:t>jagoodri@usc.edu</a:t>
            </a:r>
            <a:endParaRPr lang="en-US" sz="1600"/>
          </a:p>
        </p:txBody>
      </p:sp>
      <p:pic>
        <p:nvPicPr>
          <p:cNvPr id="11" name="Picture 10" descr="A person wearing glasses and smiling at the camera&#10;&#10;Description automatically generated with low confidence">
            <a:extLst>
              <a:ext uri="{FF2B5EF4-FFF2-40B4-BE49-F238E27FC236}">
                <a16:creationId xmlns:a16="http://schemas.microsoft.com/office/drawing/2014/main" id="{73702AF0-D959-C464-CB94-EFC26431C273}"/>
              </a:ext>
            </a:extLst>
          </p:cNvPr>
          <p:cNvPicPr>
            <a:picLocks noChangeAspect="1"/>
          </p:cNvPicPr>
          <p:nvPr/>
        </p:nvPicPr>
        <p:blipFill rotWithShape="1">
          <a:blip r:embed="rId3"/>
          <a:srcRect l="15429" r="12811"/>
          <a:stretch/>
        </p:blipFill>
        <p:spPr>
          <a:xfrm>
            <a:off x="6435870" y="3364646"/>
            <a:ext cx="878772" cy="949073"/>
          </a:xfrm>
          <a:prstGeom prst="rect">
            <a:avLst/>
          </a:prstGeom>
          <a:ln>
            <a:solidFill>
              <a:schemeClr val="tx1"/>
            </a:solidFill>
          </a:ln>
        </p:spPr>
      </p:pic>
      <p:pic>
        <p:nvPicPr>
          <p:cNvPr id="12" name="Picture 11" descr="A person in a blue shirt&#10;&#10;Description automatically generated with low confidence">
            <a:extLst>
              <a:ext uri="{FF2B5EF4-FFF2-40B4-BE49-F238E27FC236}">
                <a16:creationId xmlns:a16="http://schemas.microsoft.com/office/drawing/2014/main" id="{BA844209-88D9-DA01-68EF-1BFC5E653490}"/>
              </a:ext>
            </a:extLst>
          </p:cNvPr>
          <p:cNvPicPr>
            <a:picLocks noChangeAspect="1"/>
          </p:cNvPicPr>
          <p:nvPr/>
        </p:nvPicPr>
        <p:blipFill rotWithShape="1">
          <a:blip r:embed="rId4"/>
          <a:srcRect l="3704" r="3704"/>
          <a:stretch/>
        </p:blipFill>
        <p:spPr>
          <a:xfrm>
            <a:off x="7865259" y="3364646"/>
            <a:ext cx="878772" cy="949073"/>
          </a:xfrm>
          <a:prstGeom prst="rect">
            <a:avLst/>
          </a:prstGeom>
          <a:solidFill>
            <a:srgbClr val="990000"/>
          </a:solidFill>
          <a:ln>
            <a:solidFill>
              <a:schemeClr val="tx1"/>
            </a:solidFill>
          </a:ln>
        </p:spPr>
      </p:pic>
      <p:sp>
        <p:nvSpPr>
          <p:cNvPr id="13" name="TextBox 12">
            <a:extLst>
              <a:ext uri="{FF2B5EF4-FFF2-40B4-BE49-F238E27FC236}">
                <a16:creationId xmlns:a16="http://schemas.microsoft.com/office/drawing/2014/main" id="{5561AABA-A85F-534C-8F14-A70AF86A8254}"/>
              </a:ext>
            </a:extLst>
          </p:cNvPr>
          <p:cNvSpPr txBox="1"/>
          <p:nvPr/>
        </p:nvSpPr>
        <p:spPr>
          <a:xfrm>
            <a:off x="6203983" y="4313719"/>
            <a:ext cx="1342547" cy="338554"/>
          </a:xfrm>
          <a:prstGeom prst="rect">
            <a:avLst/>
          </a:prstGeom>
          <a:noFill/>
        </p:spPr>
        <p:txBody>
          <a:bodyPr wrap="none" rtlCol="0">
            <a:spAutoFit/>
          </a:bodyPr>
          <a:lstStyle/>
          <a:p>
            <a:r>
              <a:rPr lang="en-US" sz="1600"/>
              <a:t>Hongxu Wang</a:t>
            </a:r>
          </a:p>
        </p:txBody>
      </p:sp>
      <p:sp>
        <p:nvSpPr>
          <p:cNvPr id="18" name="TextBox 17">
            <a:extLst>
              <a:ext uri="{FF2B5EF4-FFF2-40B4-BE49-F238E27FC236}">
                <a16:creationId xmlns:a16="http://schemas.microsoft.com/office/drawing/2014/main" id="{7654443B-50E1-711A-294D-11815D99F9C4}"/>
              </a:ext>
            </a:extLst>
          </p:cNvPr>
          <p:cNvSpPr txBox="1"/>
          <p:nvPr/>
        </p:nvSpPr>
        <p:spPr>
          <a:xfrm>
            <a:off x="7855511" y="4288105"/>
            <a:ext cx="898579" cy="338554"/>
          </a:xfrm>
          <a:prstGeom prst="rect">
            <a:avLst/>
          </a:prstGeom>
          <a:noFill/>
        </p:spPr>
        <p:txBody>
          <a:bodyPr wrap="none" rtlCol="0">
            <a:spAutoFit/>
          </a:bodyPr>
          <a:lstStyle/>
          <a:p>
            <a:r>
              <a:rPr lang="en-US" sz="1600"/>
              <a:t>Qiran Jia</a:t>
            </a:r>
          </a:p>
        </p:txBody>
      </p:sp>
      <p:pic>
        <p:nvPicPr>
          <p:cNvPr id="19" name="Picture 18" descr="A person smiling for a picture&#10;&#10;Description automatically generated with low confidence">
            <a:extLst>
              <a:ext uri="{FF2B5EF4-FFF2-40B4-BE49-F238E27FC236}">
                <a16:creationId xmlns:a16="http://schemas.microsoft.com/office/drawing/2014/main" id="{A369632D-9601-918D-13B7-C0D880F97542}"/>
              </a:ext>
            </a:extLst>
          </p:cNvPr>
          <p:cNvPicPr>
            <a:picLocks noChangeAspect="1"/>
          </p:cNvPicPr>
          <p:nvPr/>
        </p:nvPicPr>
        <p:blipFill>
          <a:blip r:embed="rId5"/>
          <a:stretch>
            <a:fillRect/>
          </a:stretch>
        </p:blipFill>
        <p:spPr>
          <a:xfrm>
            <a:off x="5025978" y="3364646"/>
            <a:ext cx="878772" cy="949073"/>
          </a:xfrm>
          <a:prstGeom prst="rect">
            <a:avLst/>
          </a:prstGeom>
          <a:ln>
            <a:solidFill>
              <a:schemeClr val="tx1"/>
            </a:solidFill>
          </a:ln>
        </p:spPr>
      </p:pic>
      <p:sp>
        <p:nvSpPr>
          <p:cNvPr id="20" name="TextBox 19">
            <a:extLst>
              <a:ext uri="{FF2B5EF4-FFF2-40B4-BE49-F238E27FC236}">
                <a16:creationId xmlns:a16="http://schemas.microsoft.com/office/drawing/2014/main" id="{20F5BBD9-817D-438E-C027-39603DCFE655}"/>
              </a:ext>
            </a:extLst>
          </p:cNvPr>
          <p:cNvSpPr txBox="1"/>
          <p:nvPr/>
        </p:nvSpPr>
        <p:spPr>
          <a:xfrm>
            <a:off x="4896394" y="4313719"/>
            <a:ext cx="1137940" cy="338554"/>
          </a:xfrm>
          <a:prstGeom prst="rect">
            <a:avLst/>
          </a:prstGeom>
          <a:noFill/>
        </p:spPr>
        <p:txBody>
          <a:bodyPr wrap="none" rtlCol="0">
            <a:spAutoFit/>
          </a:bodyPr>
          <a:lstStyle/>
          <a:p>
            <a:r>
              <a:rPr lang="en-US" sz="1600"/>
              <a:t>David Conti</a:t>
            </a:r>
          </a:p>
        </p:txBody>
      </p:sp>
    </p:spTree>
    <p:extLst>
      <p:ext uri="{BB962C8B-B14F-4D97-AF65-F5344CB8AC3E}">
        <p14:creationId xmlns:p14="http://schemas.microsoft.com/office/powerpoint/2010/main" val="37664625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screenshot of a screen&#10;&#10;Description automatically generated">
            <a:extLst>
              <a:ext uri="{FF2B5EF4-FFF2-40B4-BE49-F238E27FC236}">
                <a16:creationId xmlns:a16="http://schemas.microsoft.com/office/drawing/2014/main" id="{564D0C6B-9CAD-D148-2A62-6499ADE8F139}"/>
              </a:ext>
            </a:extLst>
          </p:cNvPr>
          <p:cNvPicPr>
            <a:picLocks noChangeAspect="1"/>
          </p:cNvPicPr>
          <p:nvPr/>
        </p:nvPicPr>
        <p:blipFill>
          <a:blip r:embed="rId2"/>
          <a:stretch>
            <a:fillRect/>
          </a:stretch>
        </p:blipFill>
        <p:spPr>
          <a:xfrm>
            <a:off x="4106388" y="498103"/>
            <a:ext cx="4909322" cy="3799253"/>
          </a:xfrm>
          <a:prstGeom prst="rect">
            <a:avLst/>
          </a:prstGeom>
        </p:spPr>
      </p:pic>
      <p:pic>
        <p:nvPicPr>
          <p:cNvPr id="2" name="Picture 1" descr="Diagram&#10;&#10;Description automatically generated">
            <a:extLst>
              <a:ext uri="{FF2B5EF4-FFF2-40B4-BE49-F238E27FC236}">
                <a16:creationId xmlns:a16="http://schemas.microsoft.com/office/drawing/2014/main" id="{2B368324-A6A6-8B8F-E91E-3D5A45F89163}"/>
              </a:ext>
            </a:extLst>
          </p:cNvPr>
          <p:cNvPicPr>
            <a:picLocks noChangeAspect="1"/>
          </p:cNvPicPr>
          <p:nvPr/>
        </p:nvPicPr>
        <p:blipFill rotWithShape="1">
          <a:blip r:embed="rId3">
            <a:extLst>
              <a:ext uri="{28A0092B-C50C-407E-A947-70E740481C1C}">
                <a14:useLocalDpi xmlns:a14="http://schemas.microsoft.com/office/drawing/2010/main" val="0"/>
              </a:ext>
            </a:extLst>
          </a:blip>
          <a:srcRect r="22494"/>
          <a:stretch/>
        </p:blipFill>
        <p:spPr>
          <a:xfrm>
            <a:off x="350069" y="1603651"/>
            <a:ext cx="3398346" cy="2525531"/>
          </a:xfrm>
          <a:prstGeom prst="rect">
            <a:avLst/>
          </a:prstGeom>
        </p:spPr>
      </p:pic>
      <p:pic>
        <p:nvPicPr>
          <p:cNvPr id="3" name="Picture 2" descr="A white rectangular sign with orange and grey text&#10;&#10;Description automatically generated with low confidence">
            <a:extLst>
              <a:ext uri="{FF2B5EF4-FFF2-40B4-BE49-F238E27FC236}">
                <a16:creationId xmlns:a16="http://schemas.microsoft.com/office/drawing/2014/main" id="{89594F29-45FF-E366-9866-31CF3B20903C}"/>
              </a:ext>
            </a:extLst>
          </p:cNvPr>
          <p:cNvPicPr>
            <a:picLocks noChangeAspect="1"/>
          </p:cNvPicPr>
          <p:nvPr/>
        </p:nvPicPr>
        <p:blipFill rotWithShape="1">
          <a:blip r:embed="rId4"/>
          <a:srcRect t="28342" b="26177"/>
          <a:stretch/>
        </p:blipFill>
        <p:spPr>
          <a:xfrm>
            <a:off x="570938" y="939638"/>
            <a:ext cx="2956608" cy="632948"/>
          </a:xfrm>
          <a:prstGeom prst="rect">
            <a:avLst/>
          </a:prstGeom>
        </p:spPr>
      </p:pic>
      <p:sp>
        <p:nvSpPr>
          <p:cNvPr id="6" name="TextBox 5">
            <a:extLst>
              <a:ext uri="{FF2B5EF4-FFF2-40B4-BE49-F238E27FC236}">
                <a16:creationId xmlns:a16="http://schemas.microsoft.com/office/drawing/2014/main" id="{FD0D63B6-5713-E4E9-8743-9B594E07DCC8}"/>
              </a:ext>
            </a:extLst>
          </p:cNvPr>
          <p:cNvSpPr txBox="1"/>
          <p:nvPr/>
        </p:nvSpPr>
        <p:spPr>
          <a:xfrm>
            <a:off x="3127927" y="4851788"/>
            <a:ext cx="2542363" cy="323165"/>
          </a:xfrm>
          <a:prstGeom prst="rect">
            <a:avLst/>
          </a:prstGeom>
          <a:noFill/>
        </p:spPr>
        <p:txBody>
          <a:bodyPr wrap="none" rtlCol="0">
            <a:spAutoFit/>
          </a:bodyPr>
          <a:lstStyle/>
          <a:p>
            <a:r>
              <a:rPr lang="en-US" sz="1500" b="1" err="1">
                <a:solidFill>
                  <a:schemeClr val="bg1"/>
                </a:solidFill>
              </a:rPr>
              <a:t>Maitre</a:t>
            </a:r>
            <a:r>
              <a:rPr lang="en-US" sz="1500" b="1">
                <a:solidFill>
                  <a:schemeClr val="bg1"/>
                </a:solidFill>
              </a:rPr>
              <a:t> et al, </a:t>
            </a:r>
            <a:r>
              <a:rPr lang="en-US" sz="1500" b="1" i="1">
                <a:solidFill>
                  <a:schemeClr val="bg1"/>
                </a:solidFill>
              </a:rPr>
              <a:t>BMJ Open</a:t>
            </a:r>
            <a:r>
              <a:rPr lang="en-US" sz="1500" b="1">
                <a:solidFill>
                  <a:schemeClr val="bg1"/>
                </a:solidFill>
              </a:rPr>
              <a:t>, 2018 </a:t>
            </a:r>
          </a:p>
        </p:txBody>
      </p:sp>
      <p:sp>
        <p:nvSpPr>
          <p:cNvPr id="13" name="Title 1">
            <a:extLst>
              <a:ext uri="{FF2B5EF4-FFF2-40B4-BE49-F238E27FC236}">
                <a16:creationId xmlns:a16="http://schemas.microsoft.com/office/drawing/2014/main" id="{62297D26-F6A3-C914-CCAA-D5AE8C30900D}"/>
              </a:ext>
            </a:extLst>
          </p:cNvPr>
          <p:cNvSpPr>
            <a:spLocks noGrp="1"/>
          </p:cNvSpPr>
          <p:nvPr>
            <p:ph type="title" idx="4294967295"/>
          </p:nvPr>
        </p:nvSpPr>
        <p:spPr>
          <a:xfrm>
            <a:off x="628650" y="137982"/>
            <a:ext cx="7886700" cy="419898"/>
          </a:xfrm>
          <a:prstGeom prst="rect">
            <a:avLst/>
          </a:prstGeom>
        </p:spPr>
        <p:txBody>
          <a:bodyPr anchor="t" anchorCtr="0"/>
          <a:lstStyle/>
          <a:p>
            <a:pPr algn="ctr"/>
            <a:r>
              <a:rPr lang="en-US" sz="2700" b="1">
                <a:solidFill>
                  <a:schemeClr val="tx2"/>
                </a:solidFill>
              </a:rPr>
              <a:t>THE HUMAN EARLY LIFE EXPOSOME (HELIX) COHORT </a:t>
            </a:r>
          </a:p>
        </p:txBody>
      </p:sp>
    </p:spTree>
    <p:extLst>
      <p:ext uri="{BB962C8B-B14F-4D97-AF65-F5344CB8AC3E}">
        <p14:creationId xmlns:p14="http://schemas.microsoft.com/office/powerpoint/2010/main" val="7266985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3905AC46-4F83-E34D-B9FD-FB788FE6C8D4}"/>
              </a:ext>
            </a:extLst>
          </p:cNvPr>
          <p:cNvSpPr txBox="1"/>
          <p:nvPr/>
        </p:nvSpPr>
        <p:spPr>
          <a:xfrm>
            <a:off x="536280" y="155565"/>
            <a:ext cx="8071440" cy="507831"/>
          </a:xfrm>
          <a:prstGeom prst="rect">
            <a:avLst/>
          </a:prstGeom>
          <a:noFill/>
        </p:spPr>
        <p:txBody>
          <a:bodyPr wrap="none" rtlCol="0">
            <a:spAutoFit/>
          </a:bodyPr>
          <a:lstStyle/>
          <a:p>
            <a:pPr defTabSz="685800">
              <a:defRPr/>
            </a:pPr>
            <a:r>
              <a:rPr lang="en-US" sz="2700" b="1" dirty="0">
                <a:solidFill>
                  <a:srgbClr val="9E1435"/>
                </a:solidFill>
                <a:latin typeface="Arial" panose="020B0604020202020204" pitchFamily="34" charset="0"/>
                <a:cs typeface="Arial" panose="020B0604020202020204" pitchFamily="34" charset="0"/>
              </a:rPr>
              <a:t>Where is mercury found? How are we exposed?</a:t>
            </a:r>
          </a:p>
        </p:txBody>
      </p:sp>
      <p:sp>
        <p:nvSpPr>
          <p:cNvPr id="18" name="TextBox 17">
            <a:extLst>
              <a:ext uri="{FF2B5EF4-FFF2-40B4-BE49-F238E27FC236}">
                <a16:creationId xmlns:a16="http://schemas.microsoft.com/office/drawing/2014/main" id="{FFC15FE6-FB39-FE43-A915-E20C5AFEFB53}"/>
              </a:ext>
            </a:extLst>
          </p:cNvPr>
          <p:cNvSpPr txBox="1"/>
          <p:nvPr/>
        </p:nvSpPr>
        <p:spPr>
          <a:xfrm>
            <a:off x="233391" y="961052"/>
            <a:ext cx="3626446" cy="3249608"/>
          </a:xfrm>
          <a:prstGeom prst="rect">
            <a:avLst/>
          </a:prstGeom>
          <a:noFill/>
        </p:spPr>
        <p:txBody>
          <a:bodyPr wrap="square" rtlCol="0">
            <a:spAutoFit/>
          </a:bodyPr>
          <a:lstStyle/>
          <a:p>
            <a:pPr marL="227013" indent="-227013" defTabSz="685800">
              <a:spcAft>
                <a:spcPts val="1200"/>
              </a:spcAft>
              <a:buFont typeface="Arial" panose="020B0604020202020204" pitchFamily="34" charset="0"/>
              <a:buChar char="•"/>
              <a:defRPr/>
            </a:pPr>
            <a:r>
              <a:rPr lang="en-US" dirty="0">
                <a:latin typeface="Arial" panose="020B0604020202020204" pitchFamily="34" charset="0"/>
                <a:cs typeface="Arial" panose="020B0604020202020204" pitchFamily="34" charset="0"/>
              </a:rPr>
              <a:t>Mercury compounds are in soils, sediments, and groundwater </a:t>
            </a:r>
          </a:p>
          <a:p>
            <a:pPr marL="227013" indent="-227013" defTabSz="685800">
              <a:spcAft>
                <a:spcPts val="1200"/>
              </a:spcAft>
              <a:buFont typeface="Arial" panose="020B0604020202020204" pitchFamily="34" charset="0"/>
              <a:buChar char="•"/>
              <a:defRPr/>
            </a:pPr>
            <a:r>
              <a:rPr lang="en-US" dirty="0">
                <a:latin typeface="Arial" panose="020B0604020202020204" pitchFamily="34" charset="0"/>
                <a:cs typeface="Arial" panose="020B0604020202020204" pitchFamily="34" charset="0"/>
              </a:rPr>
              <a:t>Occur naturally or from industrial processes</a:t>
            </a:r>
          </a:p>
          <a:p>
            <a:pPr marL="227013" indent="-227013" defTabSz="514350">
              <a:spcBef>
                <a:spcPts val="675"/>
              </a:spcBef>
              <a:spcAft>
                <a:spcPts val="1200"/>
              </a:spcAft>
              <a:buClr>
                <a:srgbClr val="790A26"/>
              </a:buClr>
              <a:buSzPct val="85000"/>
              <a:buFont typeface="Arial"/>
              <a:buChar char="•"/>
              <a:defRPr/>
            </a:pPr>
            <a:r>
              <a:rPr lang="en-US" dirty="0">
                <a:latin typeface="Arial" panose="020B0604020202020204" pitchFamily="34" charset="0"/>
                <a:cs typeface="Arial" panose="020B0604020202020204" pitchFamily="34" charset="0"/>
              </a:rPr>
              <a:t>Exposure is primarily through contaminated water and food</a:t>
            </a:r>
          </a:p>
          <a:p>
            <a:pPr marL="227013" indent="-227013" defTabSz="514350">
              <a:spcBef>
                <a:spcPts val="675"/>
              </a:spcBef>
              <a:spcAft>
                <a:spcPts val="1200"/>
              </a:spcAft>
              <a:buClr>
                <a:srgbClr val="790A26"/>
              </a:buClr>
              <a:buSzPct val="85000"/>
              <a:buFont typeface="Arial"/>
              <a:buChar char="•"/>
              <a:defRPr/>
            </a:pPr>
            <a:r>
              <a:rPr lang="en-US" b="1" dirty="0">
                <a:solidFill>
                  <a:prstClr val="black"/>
                </a:solidFill>
                <a:latin typeface="Arial" panose="020B0604020202020204" pitchFamily="34" charset="0"/>
                <a:cs typeface="Arial" panose="020B0604020202020204" pitchFamily="34" charset="0"/>
              </a:rPr>
              <a:t>Has several adverse health effects</a:t>
            </a:r>
            <a:endParaRPr lang="en-US" b="1" dirty="0">
              <a:solidFill>
                <a:prstClr val="black"/>
              </a:solidFill>
              <a:latin typeface="Calibri" panose="020F0502020204030204"/>
            </a:endParaRPr>
          </a:p>
        </p:txBody>
      </p:sp>
      <p:sp>
        <p:nvSpPr>
          <p:cNvPr id="20" name="Rectangle 19">
            <a:extLst>
              <a:ext uri="{FF2B5EF4-FFF2-40B4-BE49-F238E27FC236}">
                <a16:creationId xmlns:a16="http://schemas.microsoft.com/office/drawing/2014/main" id="{2013035C-F879-DC45-A228-0BCFE50DCAEC}"/>
              </a:ext>
            </a:extLst>
          </p:cNvPr>
          <p:cNvSpPr/>
          <p:nvPr/>
        </p:nvSpPr>
        <p:spPr>
          <a:xfrm>
            <a:off x="1264308" y="4843418"/>
            <a:ext cx="4280208" cy="300082"/>
          </a:xfrm>
          <a:prstGeom prst="rect">
            <a:avLst/>
          </a:prstGeom>
        </p:spPr>
        <p:txBody>
          <a:bodyPr wrap="square">
            <a:spAutoFit/>
          </a:bodyPr>
          <a:lstStyle/>
          <a:p>
            <a:pPr defTabSz="685800">
              <a:defRPr/>
            </a:pPr>
            <a:r>
              <a:rPr lang="en-US" sz="1350">
                <a:solidFill>
                  <a:schemeClr val="bg1"/>
                </a:solidFill>
                <a:latin typeface="Arial" panose="020B0604020202020204" pitchFamily="34" charset="0"/>
                <a:cs typeface="Arial" panose="020B0604020202020204" pitchFamily="34" charset="0"/>
              </a:rPr>
              <a:t>Sunderland et al., </a:t>
            </a:r>
            <a:r>
              <a:rPr lang="en-US" sz="1350" i="1">
                <a:solidFill>
                  <a:schemeClr val="bg1"/>
                </a:solidFill>
                <a:latin typeface="Arial" panose="020B0604020202020204" pitchFamily="34" charset="0"/>
                <a:cs typeface="Arial" panose="020B0604020202020204" pitchFamily="34" charset="0"/>
              </a:rPr>
              <a:t>J Expos Sci &amp; Epidemiol</a:t>
            </a:r>
            <a:r>
              <a:rPr lang="en-US" sz="1350">
                <a:solidFill>
                  <a:schemeClr val="bg1"/>
                </a:solidFill>
                <a:latin typeface="Arial" panose="020B0604020202020204" pitchFamily="34" charset="0"/>
                <a:cs typeface="Arial" panose="020B0604020202020204" pitchFamily="34" charset="0"/>
              </a:rPr>
              <a:t>, 2019</a:t>
            </a:r>
          </a:p>
        </p:txBody>
      </p:sp>
      <p:sp>
        <p:nvSpPr>
          <p:cNvPr id="6" name="TextBox 5">
            <a:extLst>
              <a:ext uri="{FF2B5EF4-FFF2-40B4-BE49-F238E27FC236}">
                <a16:creationId xmlns:a16="http://schemas.microsoft.com/office/drawing/2014/main" id="{1902820D-33DE-D915-E42A-E7115F9D1DB4}"/>
              </a:ext>
            </a:extLst>
          </p:cNvPr>
          <p:cNvSpPr txBox="1"/>
          <p:nvPr/>
        </p:nvSpPr>
        <p:spPr>
          <a:xfrm>
            <a:off x="4380250" y="4259017"/>
            <a:ext cx="4280208" cy="369332"/>
          </a:xfrm>
          <a:prstGeom prst="rect">
            <a:avLst/>
          </a:prstGeom>
          <a:noFill/>
        </p:spPr>
        <p:txBody>
          <a:bodyPr wrap="square" rtlCol="0">
            <a:spAutoFit/>
          </a:bodyPr>
          <a:lstStyle/>
          <a:p>
            <a:pPr algn="ctr"/>
            <a:r>
              <a:rPr lang="en-US"/>
              <a:t>Driscoll et al., </a:t>
            </a:r>
            <a:r>
              <a:rPr lang="en-US" i="1"/>
              <a:t>Environ Sci Technol</a:t>
            </a:r>
            <a:r>
              <a:rPr lang="en-US"/>
              <a:t>, 2023</a:t>
            </a:r>
          </a:p>
        </p:txBody>
      </p:sp>
      <p:pic>
        <p:nvPicPr>
          <p:cNvPr id="1026" name="Picture 2">
            <a:extLst>
              <a:ext uri="{FF2B5EF4-FFF2-40B4-BE49-F238E27FC236}">
                <a16:creationId xmlns:a16="http://schemas.microsoft.com/office/drawing/2014/main" id="{A651DFA1-D81E-3311-9689-E5EC26E952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88832" y="778813"/>
            <a:ext cx="4715723" cy="34802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96204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3B126-32E3-AD64-C789-9B067DE9A71E}"/>
              </a:ext>
            </a:extLst>
          </p:cNvPr>
          <p:cNvSpPr>
            <a:spLocks noGrp="1"/>
          </p:cNvSpPr>
          <p:nvPr>
            <p:ph type="title" idx="4294967295"/>
          </p:nvPr>
        </p:nvSpPr>
        <p:spPr>
          <a:xfrm>
            <a:off x="69993" y="250725"/>
            <a:ext cx="9004013" cy="920641"/>
          </a:xfrm>
          <a:prstGeom prst="rect">
            <a:avLst/>
          </a:prstGeom>
        </p:spPr>
        <p:txBody>
          <a:bodyPr anchor="t" anchorCtr="0"/>
          <a:lstStyle/>
          <a:p>
            <a:r>
              <a:rPr lang="en-US" sz="4000">
                <a:solidFill>
                  <a:schemeClr val="tx2"/>
                </a:solidFill>
                <a:latin typeface="Calibri" panose="020F0502020204030204" pitchFamily="34" charset="0"/>
                <a:cs typeface="+mj-cs"/>
              </a:rPr>
              <a:t>In HELIX: Prenatal </a:t>
            </a:r>
            <a:r>
              <a:rPr lang="en-US" sz="4000">
                <a:solidFill>
                  <a:schemeClr val="tx2"/>
                </a:solidFill>
                <a:latin typeface="Calibri" panose="020F0502020204030204" pitchFamily="34" charset="0"/>
              </a:rPr>
              <a:t>mercury </a:t>
            </a:r>
            <a:r>
              <a:rPr lang="en-US" sz="4000">
                <a:solidFill>
                  <a:schemeClr val="tx2"/>
                </a:solidFill>
                <a:latin typeface="Calibri" panose="020F0502020204030204" pitchFamily="34" charset="0"/>
                <a:cs typeface="+mj-cs"/>
              </a:rPr>
              <a:t>exposure linked to childhood liver injury</a:t>
            </a:r>
          </a:p>
        </p:txBody>
      </p:sp>
      <p:sp>
        <p:nvSpPr>
          <p:cNvPr id="5" name="TextBox 4">
            <a:extLst>
              <a:ext uri="{FF2B5EF4-FFF2-40B4-BE49-F238E27FC236}">
                <a16:creationId xmlns:a16="http://schemas.microsoft.com/office/drawing/2014/main" id="{E880789E-4825-C13A-38DA-FFC40236F57D}"/>
              </a:ext>
            </a:extLst>
          </p:cNvPr>
          <p:cNvSpPr txBox="1"/>
          <p:nvPr/>
        </p:nvSpPr>
        <p:spPr>
          <a:xfrm>
            <a:off x="0" y="1707026"/>
            <a:ext cx="4770342" cy="2492990"/>
          </a:xfrm>
          <a:prstGeom prst="rect">
            <a:avLst/>
          </a:prstGeom>
          <a:noFill/>
        </p:spPr>
        <p:txBody>
          <a:bodyPr wrap="square" rtlCol="0">
            <a:spAutoFit/>
          </a:bodyPr>
          <a:lstStyle/>
          <a:p>
            <a:pPr marL="214313" indent="-214313">
              <a:buFont typeface="Arial" panose="020B0604020202020204" pitchFamily="34" charset="0"/>
              <a:buChar char="•"/>
            </a:pPr>
            <a:r>
              <a:rPr lang="en-US" sz="2000" dirty="0">
                <a:latin typeface="Arial" panose="020B0604020202020204" pitchFamily="34" charset="0"/>
                <a:ea typeface="Calibri" panose="020F0502020204030204" pitchFamily="34" charset="0"/>
                <a:cs typeface="Arial" panose="020B0604020202020204" pitchFamily="34" charset="0"/>
              </a:rPr>
              <a:t>E</a:t>
            </a:r>
            <a:r>
              <a:rPr lang="en-US" sz="2000" dirty="0">
                <a:effectLst/>
                <a:latin typeface="Arial" panose="020B0604020202020204" pitchFamily="34" charset="0"/>
                <a:ea typeface="Calibri" panose="020F0502020204030204" pitchFamily="34" charset="0"/>
                <a:cs typeface="Arial" panose="020B0604020202020204" pitchFamily="34" charset="0"/>
              </a:rPr>
              <a:t>ach standard deviation (SD) increase in prenatal mercury was associated with a </a:t>
            </a:r>
            <a:r>
              <a:rPr lang="en-US" sz="2000" b="1" u="sng" dirty="0">
                <a:effectLst/>
                <a:latin typeface="Arial" panose="020B0604020202020204" pitchFamily="34" charset="0"/>
                <a:ea typeface="Calibri" panose="020F0502020204030204" pitchFamily="34" charset="0"/>
                <a:cs typeface="Arial" panose="020B0604020202020204" pitchFamily="34" charset="0"/>
              </a:rPr>
              <a:t>0.11 [95% CI: 0.01, 0.21] </a:t>
            </a:r>
            <a:r>
              <a:rPr lang="en-US" sz="2000" dirty="0">
                <a:effectLst/>
                <a:latin typeface="Arial" panose="020B0604020202020204" pitchFamily="34" charset="0"/>
                <a:ea typeface="Calibri" panose="020F0502020204030204" pitchFamily="34" charset="0"/>
                <a:cs typeface="Arial" panose="020B0604020202020204" pitchFamily="34" charset="0"/>
              </a:rPr>
              <a:t>SD increase in CK-18 (p=0.02).</a:t>
            </a:r>
          </a:p>
          <a:p>
            <a:pPr marL="214313" indent="-214313">
              <a:buFont typeface="Arial" panose="020B0604020202020204" pitchFamily="34" charset="0"/>
              <a:buChar char="•"/>
            </a:pPr>
            <a:r>
              <a:rPr lang="en-US" sz="2000" dirty="0">
                <a:solidFill>
                  <a:srgbClr val="000000"/>
                </a:solidFill>
                <a:latin typeface="Arial" panose="020B0604020202020204" pitchFamily="34" charset="0"/>
                <a:cs typeface="Arial" panose="020B0604020202020204" pitchFamily="34" charset="0"/>
              </a:rPr>
              <a:t>Associations significant after adjusting for child sex, child age, HELIX cohort, and prenatal fish intake</a:t>
            </a:r>
          </a:p>
          <a:p>
            <a:pPr marL="214313" indent="-214313">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p:txBody>
      </p:sp>
      <p:pic>
        <p:nvPicPr>
          <p:cNvPr id="10" name="Picture 9" descr="A green and white background with black text&#10;&#10;Description automatically generated">
            <a:extLst>
              <a:ext uri="{FF2B5EF4-FFF2-40B4-BE49-F238E27FC236}">
                <a16:creationId xmlns:a16="http://schemas.microsoft.com/office/drawing/2014/main" id="{93F43900-3B70-FB3C-DB73-8383B2CAE5E6}"/>
              </a:ext>
            </a:extLst>
          </p:cNvPr>
          <p:cNvPicPr>
            <a:picLocks noChangeAspect="1"/>
          </p:cNvPicPr>
          <p:nvPr/>
        </p:nvPicPr>
        <p:blipFill>
          <a:blip r:embed="rId2"/>
          <a:stretch>
            <a:fillRect/>
          </a:stretch>
        </p:blipFill>
        <p:spPr>
          <a:xfrm>
            <a:off x="4770342" y="1619422"/>
            <a:ext cx="4341533" cy="2800768"/>
          </a:xfrm>
          <a:prstGeom prst="rect">
            <a:avLst/>
          </a:prstGeom>
        </p:spPr>
      </p:pic>
    </p:spTree>
    <p:extLst>
      <p:ext uri="{BB962C8B-B14F-4D97-AF65-F5344CB8AC3E}">
        <p14:creationId xmlns:p14="http://schemas.microsoft.com/office/powerpoint/2010/main" val="39740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72AF8-457F-4D7F-B4B2-056E4FF8F3C8}"/>
              </a:ext>
            </a:extLst>
          </p:cNvPr>
          <p:cNvSpPr>
            <a:spLocks noGrp="1"/>
          </p:cNvSpPr>
          <p:nvPr>
            <p:ph type="title" idx="4294967295"/>
          </p:nvPr>
        </p:nvSpPr>
        <p:spPr>
          <a:xfrm>
            <a:off x="457200" y="205979"/>
            <a:ext cx="8229600" cy="648351"/>
          </a:xfrm>
          <a:prstGeom prst="rect">
            <a:avLst/>
          </a:prstGeom>
        </p:spPr>
        <p:txBody>
          <a:bodyPr/>
          <a:lstStyle/>
          <a:p>
            <a:r>
              <a:rPr lang="en-US" sz="3200" b="1"/>
              <a:t>However, the mechanisms are not clear</a:t>
            </a:r>
          </a:p>
        </p:txBody>
      </p:sp>
      <p:pic>
        <p:nvPicPr>
          <p:cNvPr id="4" name="Picture 3" descr="A diagram of a question mark&#10;&#10;Description automatically generated">
            <a:extLst>
              <a:ext uri="{FF2B5EF4-FFF2-40B4-BE49-F238E27FC236}">
                <a16:creationId xmlns:a16="http://schemas.microsoft.com/office/drawing/2014/main" id="{5177AE2B-3737-611A-10F2-BC2718E2280D}"/>
              </a:ext>
            </a:extLst>
          </p:cNvPr>
          <p:cNvPicPr>
            <a:picLocks noChangeAspect="1"/>
          </p:cNvPicPr>
          <p:nvPr/>
        </p:nvPicPr>
        <p:blipFill>
          <a:blip r:embed="rId3"/>
          <a:stretch>
            <a:fillRect/>
          </a:stretch>
        </p:blipFill>
        <p:spPr>
          <a:xfrm>
            <a:off x="685800" y="725063"/>
            <a:ext cx="7772400" cy="3693373"/>
          </a:xfrm>
          <a:prstGeom prst="rect">
            <a:avLst/>
          </a:prstGeom>
        </p:spPr>
      </p:pic>
    </p:spTree>
    <p:extLst>
      <p:ext uri="{BB962C8B-B14F-4D97-AF65-F5344CB8AC3E}">
        <p14:creationId xmlns:p14="http://schemas.microsoft.com/office/powerpoint/2010/main" val="27091199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72AF8-457F-4D7F-B4B2-056E4FF8F3C8}"/>
              </a:ext>
            </a:extLst>
          </p:cNvPr>
          <p:cNvSpPr>
            <a:spLocks noGrp="1"/>
          </p:cNvSpPr>
          <p:nvPr>
            <p:ph type="title" idx="4294967295"/>
          </p:nvPr>
        </p:nvSpPr>
        <p:spPr>
          <a:xfrm>
            <a:off x="-1" y="232012"/>
            <a:ext cx="9144001" cy="1102878"/>
          </a:xfrm>
          <a:prstGeom prst="rect">
            <a:avLst/>
          </a:prstGeom>
        </p:spPr>
        <p:txBody>
          <a:bodyPr/>
          <a:lstStyle/>
          <a:p>
            <a:r>
              <a:rPr lang="en-US" sz="2800" b="1" dirty="0"/>
              <a:t>Goal: Integrate multi-omics data to understand mechanisms linking prenatal mercury &amp; liver injury</a:t>
            </a:r>
            <a:endParaRPr lang="en-US" sz="4000" b="1" dirty="0"/>
          </a:p>
        </p:txBody>
      </p:sp>
      <p:pic>
        <p:nvPicPr>
          <p:cNvPr id="7" name="Picture 6" descr="A diagram of a pregnancy&#10;&#10;Description automatically generated">
            <a:extLst>
              <a:ext uri="{FF2B5EF4-FFF2-40B4-BE49-F238E27FC236}">
                <a16:creationId xmlns:a16="http://schemas.microsoft.com/office/drawing/2014/main" id="{E4D9DB36-8E84-B3E5-09D6-B08A456510A8}"/>
              </a:ext>
            </a:extLst>
          </p:cNvPr>
          <p:cNvPicPr>
            <a:picLocks noChangeAspect="1"/>
          </p:cNvPicPr>
          <p:nvPr/>
        </p:nvPicPr>
        <p:blipFill>
          <a:blip r:embed="rId2"/>
          <a:stretch>
            <a:fillRect/>
          </a:stretch>
        </p:blipFill>
        <p:spPr>
          <a:xfrm>
            <a:off x="1881268" y="1136348"/>
            <a:ext cx="5381463" cy="3481372"/>
          </a:xfrm>
          <a:prstGeom prst="rect">
            <a:avLst/>
          </a:prstGeom>
        </p:spPr>
      </p:pic>
    </p:spTree>
    <p:extLst>
      <p:ext uri="{BB962C8B-B14F-4D97-AF65-F5344CB8AC3E}">
        <p14:creationId xmlns:p14="http://schemas.microsoft.com/office/powerpoint/2010/main" val="34609914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6832E-C47A-9CD6-3785-8EC04D4F8EE9}"/>
              </a:ext>
            </a:extLst>
          </p:cNvPr>
          <p:cNvSpPr>
            <a:spLocks noGrp="1"/>
          </p:cNvSpPr>
          <p:nvPr>
            <p:ph type="title"/>
          </p:nvPr>
        </p:nvSpPr>
        <p:spPr>
          <a:xfrm>
            <a:off x="385012" y="1570672"/>
            <a:ext cx="3362826" cy="1426830"/>
          </a:xfrm>
        </p:spPr>
        <p:txBody>
          <a:bodyPr/>
          <a:lstStyle/>
          <a:p>
            <a:r>
              <a:rPr lang="en-US" b="1"/>
              <a:t>Importance of using multiomic methods in this data</a:t>
            </a:r>
          </a:p>
        </p:txBody>
      </p:sp>
      <p:pic>
        <p:nvPicPr>
          <p:cNvPr id="4" name="Picture 3" descr="Chart&#10;&#10;Description automatically generated with medium confidence">
            <a:extLst>
              <a:ext uri="{FF2B5EF4-FFF2-40B4-BE49-F238E27FC236}">
                <a16:creationId xmlns:a16="http://schemas.microsoft.com/office/drawing/2014/main" id="{49DD6979-C156-74D2-9AAC-9F82F7549A0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46895" y="210291"/>
            <a:ext cx="4512093" cy="4165009"/>
          </a:xfrm>
          <a:prstGeom prst="rect">
            <a:avLst/>
          </a:prstGeom>
        </p:spPr>
      </p:pic>
    </p:spTree>
    <p:extLst>
      <p:ext uri="{BB962C8B-B14F-4D97-AF65-F5344CB8AC3E}">
        <p14:creationId xmlns:p14="http://schemas.microsoft.com/office/powerpoint/2010/main" val="2787883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FD906-28B1-B9BD-E422-8D88C5FCDF0D}"/>
              </a:ext>
            </a:extLst>
          </p:cNvPr>
          <p:cNvSpPr>
            <a:spLocks noGrp="1"/>
          </p:cNvSpPr>
          <p:nvPr>
            <p:ph type="title"/>
          </p:nvPr>
        </p:nvSpPr>
        <p:spPr>
          <a:xfrm>
            <a:off x="119367" y="1115385"/>
            <a:ext cx="3709469" cy="1542249"/>
          </a:xfrm>
        </p:spPr>
        <p:txBody>
          <a:bodyPr/>
          <a:lstStyle/>
          <a:p>
            <a:r>
              <a:rPr lang="en-US" b="1"/>
              <a:t>Approach 1: High Dimensional Mediation</a:t>
            </a:r>
          </a:p>
        </p:txBody>
      </p:sp>
      <p:pic>
        <p:nvPicPr>
          <p:cNvPr id="5" name="Picture 4" descr="A picture containing diagram&#10;&#10;Description automatically generated">
            <a:extLst>
              <a:ext uri="{FF2B5EF4-FFF2-40B4-BE49-F238E27FC236}">
                <a16:creationId xmlns:a16="http://schemas.microsoft.com/office/drawing/2014/main" id="{0D35F0E1-25BA-87DF-0027-FD5C5033A268}"/>
              </a:ext>
            </a:extLst>
          </p:cNvPr>
          <p:cNvPicPr>
            <a:picLocks noChangeAspect="1"/>
          </p:cNvPicPr>
          <p:nvPr/>
        </p:nvPicPr>
        <p:blipFill rotWithShape="1">
          <a:blip r:embed="rId2">
            <a:extLst>
              <a:ext uri="{28A0092B-C50C-407E-A947-70E740481C1C}">
                <a14:useLocalDpi xmlns:a14="http://schemas.microsoft.com/office/drawing/2010/main" val="0"/>
              </a:ext>
            </a:extLst>
          </a:blip>
          <a:srcRect l="505" r="505"/>
          <a:stretch/>
        </p:blipFill>
        <p:spPr>
          <a:xfrm>
            <a:off x="4046568" y="284036"/>
            <a:ext cx="5010937" cy="3866859"/>
          </a:xfrm>
          <a:prstGeom prst="rect">
            <a:avLst/>
          </a:prstGeom>
        </p:spPr>
      </p:pic>
      <p:sp>
        <p:nvSpPr>
          <p:cNvPr id="6" name="Rectangle 5">
            <a:extLst>
              <a:ext uri="{FF2B5EF4-FFF2-40B4-BE49-F238E27FC236}">
                <a16:creationId xmlns:a16="http://schemas.microsoft.com/office/drawing/2014/main" id="{5B8E12A6-1904-5B40-F438-40AB91377664}"/>
              </a:ext>
            </a:extLst>
          </p:cNvPr>
          <p:cNvSpPr/>
          <p:nvPr/>
        </p:nvSpPr>
        <p:spPr>
          <a:xfrm>
            <a:off x="5221706" y="589548"/>
            <a:ext cx="1173079" cy="3489158"/>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itle 1">
            <a:extLst>
              <a:ext uri="{FF2B5EF4-FFF2-40B4-BE49-F238E27FC236}">
                <a16:creationId xmlns:a16="http://schemas.microsoft.com/office/drawing/2014/main" id="{5AB81CF6-C294-A4A0-5205-F1EC69E78965}"/>
              </a:ext>
            </a:extLst>
          </p:cNvPr>
          <p:cNvSpPr txBox="1">
            <a:spLocks/>
          </p:cNvSpPr>
          <p:nvPr/>
        </p:nvSpPr>
        <p:spPr>
          <a:xfrm>
            <a:off x="549543" y="2954773"/>
            <a:ext cx="2849118" cy="824163"/>
          </a:xfrm>
          <a:prstGeom prst="rect">
            <a:avLst/>
          </a:prstGeom>
        </p:spPr>
        <p:txBody>
          <a:bodyPr anchor="t" anchorCtr="0"/>
          <a:lstStyle>
            <a:lvl1pPr algn="l" defTabSz="914377" rtl="0" eaLnBrk="1" latinLnBrk="0" hangingPunct="1">
              <a:lnSpc>
                <a:spcPct val="90000"/>
              </a:lnSpc>
              <a:spcBef>
                <a:spcPct val="0"/>
              </a:spcBef>
              <a:buNone/>
              <a:defRPr sz="4000" kern="1200" baseline="0">
                <a:solidFill>
                  <a:schemeClr val="tx2"/>
                </a:solidFill>
                <a:latin typeface="+mj-lt"/>
                <a:ea typeface="+mj-ea"/>
                <a:cs typeface="+mj-cs"/>
              </a:defRPr>
            </a:lvl1pPr>
          </a:lstStyle>
          <a:p>
            <a:pPr algn="ctr"/>
            <a:r>
              <a:rPr lang="en-US" sz="3000" i="1"/>
              <a:t>Environmental Omics Profiles</a:t>
            </a:r>
          </a:p>
        </p:txBody>
      </p:sp>
    </p:spTree>
    <p:extLst>
      <p:ext uri="{BB962C8B-B14F-4D97-AF65-F5344CB8AC3E}">
        <p14:creationId xmlns:p14="http://schemas.microsoft.com/office/powerpoint/2010/main" val="1401866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637B1-86F9-E4DD-0751-FFCFE04B3C14}"/>
              </a:ext>
            </a:extLst>
          </p:cNvPr>
          <p:cNvSpPr>
            <a:spLocks noGrp="1"/>
          </p:cNvSpPr>
          <p:nvPr>
            <p:ph type="title" idx="4294967295"/>
          </p:nvPr>
        </p:nvSpPr>
        <p:spPr>
          <a:xfrm>
            <a:off x="1037607" y="122596"/>
            <a:ext cx="7068786" cy="563204"/>
          </a:xfrm>
          <a:prstGeom prst="rect">
            <a:avLst/>
          </a:prstGeom>
        </p:spPr>
        <p:txBody>
          <a:bodyPr anchor="t" anchorCtr="0"/>
          <a:lstStyle/>
          <a:p>
            <a:r>
              <a:rPr lang="en-US" sz="3000" b="1">
                <a:solidFill>
                  <a:schemeClr val="tx2"/>
                </a:solidFill>
                <a:latin typeface="+mj-lt"/>
                <a:cs typeface="+mj-cs"/>
              </a:rPr>
              <a:t>High Dimensional Mediation Approaches</a:t>
            </a:r>
          </a:p>
        </p:txBody>
      </p:sp>
      <p:sp>
        <p:nvSpPr>
          <p:cNvPr id="3" name="Content Placeholder 2">
            <a:extLst>
              <a:ext uri="{FF2B5EF4-FFF2-40B4-BE49-F238E27FC236}">
                <a16:creationId xmlns:a16="http://schemas.microsoft.com/office/drawing/2014/main" id="{C858035C-6F70-9376-3846-E02B6858DF6C}"/>
              </a:ext>
            </a:extLst>
          </p:cNvPr>
          <p:cNvSpPr>
            <a:spLocks noGrp="1"/>
          </p:cNvSpPr>
          <p:nvPr>
            <p:ph idx="1"/>
          </p:nvPr>
        </p:nvSpPr>
        <p:spPr>
          <a:xfrm>
            <a:off x="3517438" y="1419131"/>
            <a:ext cx="5382722" cy="2916587"/>
          </a:xfrm>
        </p:spPr>
        <p:txBody>
          <a:bodyPr/>
          <a:lstStyle/>
          <a:p>
            <a:pPr marL="0" indent="0">
              <a:buNone/>
            </a:pPr>
            <a:r>
              <a:rPr lang="en-US" sz="2400" dirty="0"/>
              <a:t>A: Early Integration.</a:t>
            </a:r>
          </a:p>
          <a:p>
            <a:pPr marL="0" indent="0">
              <a:buNone/>
            </a:pPr>
            <a:r>
              <a:rPr lang="en-US" sz="2400" dirty="0"/>
              <a:t>	HIMA with concatenated omics</a:t>
            </a:r>
          </a:p>
          <a:p>
            <a:pPr marL="0" indent="0">
              <a:buNone/>
            </a:pPr>
            <a:r>
              <a:rPr lang="en-US" sz="2400" dirty="0"/>
              <a:t>B. Intermediate integration</a:t>
            </a:r>
          </a:p>
          <a:p>
            <a:pPr marL="0" indent="0">
              <a:buNone/>
            </a:pPr>
            <a:r>
              <a:rPr lang="en-US" sz="2400" dirty="0"/>
              <a:t>	Novel group lasso based approach</a:t>
            </a:r>
          </a:p>
          <a:p>
            <a:pPr marL="0" indent="0">
              <a:buNone/>
            </a:pPr>
            <a:r>
              <a:rPr lang="en-US" sz="2400" dirty="0"/>
              <a:t>C. Late Integration</a:t>
            </a:r>
          </a:p>
          <a:p>
            <a:pPr marL="0" indent="0">
              <a:buNone/>
            </a:pPr>
            <a:r>
              <a:rPr lang="en-US" sz="2400" dirty="0"/>
              <a:t>	HIMA on omics layers individually</a:t>
            </a:r>
          </a:p>
        </p:txBody>
      </p:sp>
      <p:pic>
        <p:nvPicPr>
          <p:cNvPr id="4" name="Picture 3" descr="A picture containing diagram&#10;&#10;Description automatically generated">
            <a:extLst>
              <a:ext uri="{FF2B5EF4-FFF2-40B4-BE49-F238E27FC236}">
                <a16:creationId xmlns:a16="http://schemas.microsoft.com/office/drawing/2014/main" id="{D44A1027-748F-2C7B-6F32-6430D63C832D}"/>
              </a:ext>
            </a:extLst>
          </p:cNvPr>
          <p:cNvPicPr>
            <a:picLocks noChangeAspect="1"/>
          </p:cNvPicPr>
          <p:nvPr/>
        </p:nvPicPr>
        <p:blipFill rotWithShape="1">
          <a:blip r:embed="rId2">
            <a:extLst>
              <a:ext uri="{28A0092B-C50C-407E-A947-70E740481C1C}">
                <a14:useLocalDpi xmlns:a14="http://schemas.microsoft.com/office/drawing/2010/main" val="0"/>
              </a:ext>
            </a:extLst>
          </a:blip>
          <a:srcRect l="24114" t="8860" r="54293" b="4495"/>
          <a:stretch/>
        </p:blipFill>
        <p:spPr>
          <a:xfrm>
            <a:off x="1834069" y="685800"/>
            <a:ext cx="1190736" cy="3649918"/>
          </a:xfrm>
          <a:prstGeom prst="rect">
            <a:avLst/>
          </a:prstGeom>
        </p:spPr>
      </p:pic>
      <p:sp>
        <p:nvSpPr>
          <p:cNvPr id="5" name="Rectangle 4">
            <a:extLst>
              <a:ext uri="{FF2B5EF4-FFF2-40B4-BE49-F238E27FC236}">
                <a16:creationId xmlns:a16="http://schemas.microsoft.com/office/drawing/2014/main" id="{D0E4B345-5E40-685E-7D0A-D3A4D403FE23}"/>
              </a:ext>
            </a:extLst>
          </p:cNvPr>
          <p:cNvSpPr/>
          <p:nvPr/>
        </p:nvSpPr>
        <p:spPr>
          <a:xfrm>
            <a:off x="3361509" y="2360025"/>
            <a:ext cx="5538651" cy="801188"/>
          </a:xfrm>
          <a:prstGeom prst="rect">
            <a:avLst/>
          </a:prstGeom>
          <a:noFill/>
          <a:ln w="285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49459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637B1-86F9-E4DD-0751-FFCFE04B3C14}"/>
              </a:ext>
            </a:extLst>
          </p:cNvPr>
          <p:cNvSpPr>
            <a:spLocks noGrp="1"/>
          </p:cNvSpPr>
          <p:nvPr>
            <p:ph type="title" idx="4294967295"/>
          </p:nvPr>
        </p:nvSpPr>
        <p:spPr>
          <a:xfrm>
            <a:off x="1051560" y="146029"/>
            <a:ext cx="7040880" cy="1123950"/>
          </a:xfrm>
          <a:prstGeom prst="rect">
            <a:avLst/>
          </a:prstGeom>
        </p:spPr>
        <p:txBody>
          <a:bodyPr anchor="t" anchorCtr="0"/>
          <a:lstStyle/>
          <a:p>
            <a:r>
              <a:rPr lang="en-US" sz="3000" b="1" dirty="0">
                <a:solidFill>
                  <a:schemeClr val="tx2"/>
                </a:solidFill>
                <a:latin typeface="+mj-lt"/>
                <a:cs typeface="+mj-cs"/>
              </a:rPr>
              <a:t>High Dimensional Mediation with Intermediate Integration</a:t>
            </a:r>
          </a:p>
        </p:txBody>
      </p:sp>
      <p:sp>
        <p:nvSpPr>
          <p:cNvPr id="3" name="Content Placeholder 2">
            <a:extLst>
              <a:ext uri="{FF2B5EF4-FFF2-40B4-BE49-F238E27FC236}">
                <a16:creationId xmlns:a16="http://schemas.microsoft.com/office/drawing/2014/main" id="{C858035C-6F70-9376-3846-E02B6858DF6C}"/>
              </a:ext>
            </a:extLst>
          </p:cNvPr>
          <p:cNvSpPr>
            <a:spLocks noGrp="1"/>
          </p:cNvSpPr>
          <p:nvPr>
            <p:ph idx="4294967295"/>
          </p:nvPr>
        </p:nvSpPr>
        <p:spPr>
          <a:xfrm>
            <a:off x="3983759" y="2375384"/>
            <a:ext cx="4992395" cy="2707156"/>
          </a:xfrm>
          <a:prstGeom prst="rect">
            <a:avLst/>
          </a:prstGeom>
        </p:spPr>
        <p:txBody>
          <a:bodyPr/>
          <a:lstStyle/>
          <a:p>
            <a:pPr marL="0" indent="0">
              <a:buNone/>
            </a:pPr>
            <a:r>
              <a:rPr lang="en-US" sz="2000" b="1" u="sng" dirty="0"/>
              <a:t>Steps:</a:t>
            </a:r>
          </a:p>
          <a:p>
            <a:pPr marL="344488" indent="-336550">
              <a:buFont typeface="+mj-lt"/>
              <a:buAutoNum type="arabicPeriod"/>
            </a:pPr>
            <a:r>
              <a:rPr lang="en-US" sz="2000" dirty="0"/>
              <a:t>Model 1: group lasso using </a:t>
            </a:r>
            <a:r>
              <a:rPr lang="en-US" sz="2000" dirty="0" err="1"/>
              <a:t>xtune</a:t>
            </a:r>
            <a:r>
              <a:rPr lang="en-US" sz="2000" dirty="0"/>
              <a:t> with c = 1 (Zeng et al., </a:t>
            </a:r>
            <a:r>
              <a:rPr lang="en-US" sz="2000" i="1" dirty="0"/>
              <a:t>Bioinformatics</a:t>
            </a:r>
            <a:r>
              <a:rPr lang="en-US" sz="2000" dirty="0"/>
              <a:t>, 2021)</a:t>
            </a:r>
          </a:p>
          <a:p>
            <a:pPr marL="344488" indent="-336550">
              <a:buFont typeface="+mj-lt"/>
              <a:buAutoNum type="arabicPeriod"/>
            </a:pPr>
            <a:r>
              <a:rPr lang="en-US" sz="2000" dirty="0"/>
              <a:t>Model 2: regular linear regression</a:t>
            </a:r>
          </a:p>
          <a:p>
            <a:pPr marL="344488" indent="-336550">
              <a:buFont typeface="+mj-lt"/>
              <a:buAutoNum type="arabicPeriod"/>
            </a:pPr>
            <a:r>
              <a:rPr lang="en-US" sz="2000" dirty="0"/>
              <a:t>Indirect effect and CIs calculated with the product of coefficients method (Williams et al., </a:t>
            </a:r>
            <a:r>
              <a:rPr lang="en-US" sz="2000" i="1" dirty="0">
                <a:effectLst/>
                <a:ea typeface="Calibri" panose="020F0502020204030204" pitchFamily="34" charset="0"/>
              </a:rPr>
              <a:t>Structural equation modeling: a multidisciplinary journal, </a:t>
            </a:r>
            <a:r>
              <a:rPr lang="en-US" sz="2000" dirty="0">
                <a:effectLst/>
                <a:ea typeface="Calibri" panose="020F0502020204030204" pitchFamily="34" charset="0"/>
              </a:rPr>
              <a:t>2008</a:t>
            </a:r>
            <a:r>
              <a:rPr lang="en-US" sz="2000" dirty="0"/>
              <a:t>)</a:t>
            </a:r>
          </a:p>
        </p:txBody>
      </p:sp>
      <p:pic>
        <p:nvPicPr>
          <p:cNvPr id="6" name="Picture 5" descr="Table&#10;&#10;Description automatically generated with medium confidence">
            <a:extLst>
              <a:ext uri="{FF2B5EF4-FFF2-40B4-BE49-F238E27FC236}">
                <a16:creationId xmlns:a16="http://schemas.microsoft.com/office/drawing/2014/main" id="{81D171CD-8E55-57A1-9BE1-B19E9DF0CB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4611" y="1092744"/>
            <a:ext cx="6314777" cy="1160350"/>
          </a:xfrm>
          <a:prstGeom prst="rect">
            <a:avLst/>
          </a:prstGeom>
        </p:spPr>
      </p:pic>
      <p:pic>
        <p:nvPicPr>
          <p:cNvPr id="7" name="Picture 6" descr="A diagram of a direct effect&#10;&#10;Description automatically generated">
            <a:extLst>
              <a:ext uri="{FF2B5EF4-FFF2-40B4-BE49-F238E27FC236}">
                <a16:creationId xmlns:a16="http://schemas.microsoft.com/office/drawing/2014/main" id="{94014951-7F92-2A23-2FDF-73536C35B83F}"/>
              </a:ext>
            </a:extLst>
          </p:cNvPr>
          <p:cNvPicPr>
            <a:picLocks noChangeAspect="1"/>
          </p:cNvPicPr>
          <p:nvPr/>
        </p:nvPicPr>
        <p:blipFill>
          <a:blip r:embed="rId3"/>
          <a:stretch>
            <a:fillRect/>
          </a:stretch>
        </p:blipFill>
        <p:spPr>
          <a:xfrm>
            <a:off x="167846" y="2731091"/>
            <a:ext cx="3367834" cy="1683917"/>
          </a:xfrm>
          <a:prstGeom prst="rect">
            <a:avLst/>
          </a:prstGeom>
        </p:spPr>
      </p:pic>
    </p:spTree>
    <p:extLst>
      <p:ext uri="{BB962C8B-B14F-4D97-AF65-F5344CB8AC3E}">
        <p14:creationId xmlns:p14="http://schemas.microsoft.com/office/powerpoint/2010/main" val="8072740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close-up of several graphs&#10;&#10;Description automatically generated">
            <a:extLst>
              <a:ext uri="{FF2B5EF4-FFF2-40B4-BE49-F238E27FC236}">
                <a16:creationId xmlns:a16="http://schemas.microsoft.com/office/drawing/2014/main" id="{72CCEFDB-645A-206E-E803-8F55905037B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43773"/>
          <a:stretch/>
        </p:blipFill>
        <p:spPr bwMode="auto">
          <a:xfrm>
            <a:off x="2888615" y="502034"/>
            <a:ext cx="4885233" cy="4035093"/>
          </a:xfrm>
          <a:prstGeom prst="rect">
            <a:avLst/>
          </a:prstGeom>
          <a:ln>
            <a:noFill/>
          </a:ln>
          <a:extLst>
            <a:ext uri="{53640926-AAD7-44D8-BBD7-CCE9431645EC}">
              <a14:shadowObscured xmlns:a14="http://schemas.microsoft.com/office/drawing/2010/main"/>
            </a:ext>
          </a:extLst>
        </p:spPr>
      </p:pic>
      <p:sp>
        <p:nvSpPr>
          <p:cNvPr id="2" name="Title 1">
            <a:extLst>
              <a:ext uri="{FF2B5EF4-FFF2-40B4-BE49-F238E27FC236}">
                <a16:creationId xmlns:a16="http://schemas.microsoft.com/office/drawing/2014/main" id="{399FD906-28B1-B9BD-E422-8D88C5FCDF0D}"/>
              </a:ext>
            </a:extLst>
          </p:cNvPr>
          <p:cNvSpPr>
            <a:spLocks noGrp="1"/>
          </p:cNvSpPr>
          <p:nvPr>
            <p:ph type="title" idx="4294967295"/>
          </p:nvPr>
        </p:nvSpPr>
        <p:spPr>
          <a:xfrm>
            <a:off x="2717006" y="0"/>
            <a:ext cx="3709988" cy="565688"/>
          </a:xfrm>
          <a:prstGeom prst="rect">
            <a:avLst/>
          </a:prstGeom>
        </p:spPr>
        <p:txBody>
          <a:bodyPr anchor="t" anchorCtr="0"/>
          <a:lstStyle/>
          <a:p>
            <a:r>
              <a:rPr lang="en-US" sz="3000" b="1">
                <a:solidFill>
                  <a:schemeClr val="tx2"/>
                </a:solidFill>
              </a:rPr>
              <a:t>Approach 1: Results</a:t>
            </a:r>
          </a:p>
        </p:txBody>
      </p:sp>
      <p:pic>
        <p:nvPicPr>
          <p:cNvPr id="4" name="Picture 3" descr="A picture containing diagram&#10;&#10;Description automatically generated">
            <a:extLst>
              <a:ext uri="{FF2B5EF4-FFF2-40B4-BE49-F238E27FC236}">
                <a16:creationId xmlns:a16="http://schemas.microsoft.com/office/drawing/2014/main" id="{F86E2E36-5D8F-978F-B5CA-2C825AEF96A6}"/>
              </a:ext>
            </a:extLst>
          </p:cNvPr>
          <p:cNvPicPr>
            <a:picLocks noChangeAspect="1"/>
          </p:cNvPicPr>
          <p:nvPr/>
        </p:nvPicPr>
        <p:blipFill rotWithShape="1">
          <a:blip r:embed="rId3">
            <a:extLst>
              <a:ext uri="{28A0092B-C50C-407E-A947-70E740481C1C}">
                <a14:useLocalDpi xmlns:a14="http://schemas.microsoft.com/office/drawing/2010/main" val="0"/>
              </a:ext>
            </a:extLst>
          </a:blip>
          <a:srcRect l="6598" t="27856" r="53600" b="3338"/>
          <a:stretch/>
        </p:blipFill>
        <p:spPr>
          <a:xfrm>
            <a:off x="240224" y="950464"/>
            <a:ext cx="2014780" cy="2660642"/>
          </a:xfrm>
          <a:prstGeom prst="rect">
            <a:avLst/>
          </a:prstGeom>
        </p:spPr>
      </p:pic>
      <p:sp>
        <p:nvSpPr>
          <p:cNvPr id="5" name="Rectangle 4">
            <a:extLst>
              <a:ext uri="{FF2B5EF4-FFF2-40B4-BE49-F238E27FC236}">
                <a16:creationId xmlns:a16="http://schemas.microsoft.com/office/drawing/2014/main" id="{B6044713-A930-3E4F-0D72-2C8811C0B3DB}"/>
              </a:ext>
            </a:extLst>
          </p:cNvPr>
          <p:cNvSpPr/>
          <p:nvPr/>
        </p:nvSpPr>
        <p:spPr>
          <a:xfrm rot="5400000">
            <a:off x="4400047" y="1768661"/>
            <a:ext cx="1478604" cy="4501474"/>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00101A35-DBD6-39AD-5C81-7F7A0C570CDE}"/>
              </a:ext>
            </a:extLst>
          </p:cNvPr>
          <p:cNvSpPr/>
          <p:nvPr/>
        </p:nvSpPr>
        <p:spPr>
          <a:xfrm rot="5400000">
            <a:off x="4450199" y="340207"/>
            <a:ext cx="1378303" cy="4501474"/>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7231AC3C-88DF-D902-D515-5C468FAEBB60}"/>
              </a:ext>
            </a:extLst>
          </p:cNvPr>
          <p:cNvSpPr/>
          <p:nvPr/>
        </p:nvSpPr>
        <p:spPr>
          <a:xfrm>
            <a:off x="240224" y="2571749"/>
            <a:ext cx="2234633" cy="109584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13AA503-ADFF-1702-C745-55BBB25F3295}"/>
              </a:ext>
            </a:extLst>
          </p:cNvPr>
          <p:cNvSpPr/>
          <p:nvPr/>
        </p:nvSpPr>
        <p:spPr>
          <a:xfrm>
            <a:off x="130297" y="1708145"/>
            <a:ext cx="2234633" cy="863604"/>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42943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hidden"/>
                                      </p:to>
                                    </p:set>
                                  </p:childTnLst>
                                </p:cTn>
                              </p:par>
                              <p:par>
                                <p:cTn id="13" presetID="1" presetClass="exit"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3B8113EB-8E2B-B64C-88A5-12CF67981DA3}"/>
              </a:ext>
            </a:extLst>
          </p:cNvPr>
          <p:cNvSpPr txBox="1">
            <a:spLocks/>
          </p:cNvSpPr>
          <p:nvPr/>
        </p:nvSpPr>
        <p:spPr>
          <a:xfrm>
            <a:off x="1015333" y="0"/>
            <a:ext cx="6858000" cy="642938"/>
          </a:xfrm>
          <a:prstGeom prst="rect">
            <a:avLst/>
          </a:prstGeom>
        </p:spPr>
        <p:txBody>
          <a:bodyPr/>
          <a:lstStyle/>
          <a:p>
            <a:pPr algn="ctr" defTabSz="342900">
              <a:spcBef>
                <a:spcPct val="0"/>
              </a:spcBef>
              <a:defRPr/>
            </a:pPr>
            <a:r>
              <a:rPr lang="en-US" sz="3600" b="1">
                <a:solidFill>
                  <a:srgbClr val="990014"/>
                </a:solidFill>
                <a:latin typeface="Arial" panose="020B0604020202020204" pitchFamily="34" charset="0"/>
                <a:ea typeface="+mj-ea"/>
                <a:cs typeface="Arial" panose="020B0604020202020204" pitchFamily="34" charset="0"/>
              </a:rPr>
              <a:t>Resources</a:t>
            </a:r>
            <a:endParaRPr lang="en-US" sz="2700" b="1">
              <a:solidFill>
                <a:srgbClr val="990014"/>
              </a:solidFill>
              <a:latin typeface="Arial" panose="020B0604020202020204" pitchFamily="34" charset="0"/>
              <a:ea typeface="+mj-ea"/>
              <a:cs typeface="Arial" panose="020B0604020202020204" pitchFamily="34" charset="0"/>
            </a:endParaRPr>
          </a:p>
        </p:txBody>
      </p:sp>
      <p:pic>
        <p:nvPicPr>
          <p:cNvPr id="5" name="Picture 4" descr="A qr code with a few black squares&#10;&#10;Description automatically generated">
            <a:extLst>
              <a:ext uri="{FF2B5EF4-FFF2-40B4-BE49-F238E27FC236}">
                <a16:creationId xmlns:a16="http://schemas.microsoft.com/office/drawing/2014/main" id="{7074919B-23C1-F2AD-8A71-E944650F26AE}"/>
              </a:ext>
            </a:extLst>
          </p:cNvPr>
          <p:cNvPicPr>
            <a:picLocks noChangeAspect="1"/>
          </p:cNvPicPr>
          <p:nvPr/>
        </p:nvPicPr>
        <p:blipFill>
          <a:blip r:embed="rId3"/>
          <a:stretch>
            <a:fillRect/>
          </a:stretch>
        </p:blipFill>
        <p:spPr>
          <a:xfrm>
            <a:off x="6716989" y="708229"/>
            <a:ext cx="1326750" cy="1320800"/>
          </a:xfrm>
          <a:prstGeom prst="rect">
            <a:avLst/>
          </a:prstGeom>
        </p:spPr>
      </p:pic>
      <p:pic>
        <p:nvPicPr>
          <p:cNvPr id="10" name="Picture 9" descr="A close up of a white background&#10;&#10;Description automatically generated">
            <a:extLst>
              <a:ext uri="{FF2B5EF4-FFF2-40B4-BE49-F238E27FC236}">
                <a16:creationId xmlns:a16="http://schemas.microsoft.com/office/drawing/2014/main" id="{1D5F2E8B-2068-522C-28C1-7C5BBFEA2948}"/>
              </a:ext>
            </a:extLst>
          </p:cNvPr>
          <p:cNvPicPr>
            <a:picLocks noChangeAspect="1"/>
          </p:cNvPicPr>
          <p:nvPr/>
        </p:nvPicPr>
        <p:blipFill rotWithShape="1">
          <a:blip r:embed="rId4"/>
          <a:srcRect b="8200"/>
          <a:stretch/>
        </p:blipFill>
        <p:spPr>
          <a:xfrm>
            <a:off x="649276" y="667130"/>
            <a:ext cx="5881852" cy="1386560"/>
          </a:xfrm>
          <a:prstGeom prst="rect">
            <a:avLst/>
          </a:prstGeom>
        </p:spPr>
      </p:pic>
      <p:sp>
        <p:nvSpPr>
          <p:cNvPr id="11" name="Rectangle 10">
            <a:extLst>
              <a:ext uri="{FF2B5EF4-FFF2-40B4-BE49-F238E27FC236}">
                <a16:creationId xmlns:a16="http://schemas.microsoft.com/office/drawing/2014/main" id="{A2ACE270-A9AD-8B81-4B06-3C64C7BA3580}"/>
              </a:ext>
            </a:extLst>
          </p:cNvPr>
          <p:cNvSpPr/>
          <p:nvPr/>
        </p:nvSpPr>
        <p:spPr>
          <a:xfrm>
            <a:off x="649276" y="634250"/>
            <a:ext cx="7580324" cy="1468759"/>
          </a:xfrm>
          <a:prstGeom prst="rect">
            <a:avLst/>
          </a:prstGeom>
          <a:noFill/>
          <a:ln w="285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D6E2E4-DD5D-4106-2C68-B7D8F1588047}"/>
              </a:ext>
            </a:extLst>
          </p:cNvPr>
          <p:cNvSpPr/>
          <p:nvPr/>
        </p:nvSpPr>
        <p:spPr>
          <a:xfrm>
            <a:off x="649276" y="2168300"/>
            <a:ext cx="7580324" cy="1468759"/>
          </a:xfrm>
          <a:prstGeom prst="rect">
            <a:avLst/>
          </a:prstGeom>
          <a:noFill/>
          <a:ln w="285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7" name="Picture 16" descr="A screenshot of a black background&#10;&#10;Description automatically generated">
            <a:extLst>
              <a:ext uri="{FF2B5EF4-FFF2-40B4-BE49-F238E27FC236}">
                <a16:creationId xmlns:a16="http://schemas.microsoft.com/office/drawing/2014/main" id="{5C426292-7C3A-348B-730F-B989E85711CD}"/>
              </a:ext>
            </a:extLst>
          </p:cNvPr>
          <p:cNvPicPr>
            <a:picLocks noChangeAspect="1"/>
          </p:cNvPicPr>
          <p:nvPr/>
        </p:nvPicPr>
        <p:blipFill>
          <a:blip r:embed="rId5"/>
          <a:stretch>
            <a:fillRect/>
          </a:stretch>
        </p:blipFill>
        <p:spPr>
          <a:xfrm>
            <a:off x="2305168" y="2235142"/>
            <a:ext cx="5794400" cy="1335073"/>
          </a:xfrm>
          <a:prstGeom prst="rect">
            <a:avLst/>
          </a:prstGeom>
        </p:spPr>
      </p:pic>
      <p:pic>
        <p:nvPicPr>
          <p:cNvPr id="19" name="Picture 18" descr="A qr code with black squares&#10;&#10;Description automatically generated">
            <a:extLst>
              <a:ext uri="{FF2B5EF4-FFF2-40B4-BE49-F238E27FC236}">
                <a16:creationId xmlns:a16="http://schemas.microsoft.com/office/drawing/2014/main" id="{D81996C1-DDDD-C848-8E7C-10F511B4A2AE}"/>
              </a:ext>
            </a:extLst>
          </p:cNvPr>
          <p:cNvPicPr>
            <a:picLocks noChangeAspect="1"/>
          </p:cNvPicPr>
          <p:nvPr/>
        </p:nvPicPr>
        <p:blipFill>
          <a:blip r:embed="rId6"/>
          <a:stretch>
            <a:fillRect/>
          </a:stretch>
        </p:blipFill>
        <p:spPr>
          <a:xfrm>
            <a:off x="788486" y="2235142"/>
            <a:ext cx="1330532" cy="1335073"/>
          </a:xfrm>
          <a:prstGeom prst="rect">
            <a:avLst/>
          </a:prstGeom>
        </p:spPr>
      </p:pic>
      <p:sp>
        <p:nvSpPr>
          <p:cNvPr id="20" name="TextBox 19">
            <a:extLst>
              <a:ext uri="{FF2B5EF4-FFF2-40B4-BE49-F238E27FC236}">
                <a16:creationId xmlns:a16="http://schemas.microsoft.com/office/drawing/2014/main" id="{5B81E296-803F-417F-1627-E67B826F7811}"/>
              </a:ext>
            </a:extLst>
          </p:cNvPr>
          <p:cNvSpPr txBox="1"/>
          <p:nvPr/>
        </p:nvSpPr>
        <p:spPr>
          <a:xfrm>
            <a:off x="2873137" y="4774168"/>
            <a:ext cx="3751989" cy="369332"/>
          </a:xfrm>
          <a:prstGeom prst="rect">
            <a:avLst/>
          </a:prstGeom>
          <a:noFill/>
        </p:spPr>
        <p:txBody>
          <a:bodyPr wrap="none" rtlCol="0">
            <a:spAutoFit/>
          </a:bodyPr>
          <a:lstStyle/>
          <a:p>
            <a:r>
              <a:rPr lang="en-US" b="1" dirty="0"/>
              <a:t>Or: </a:t>
            </a:r>
            <a:r>
              <a:rPr lang="en-US" u="sng" dirty="0">
                <a:solidFill>
                  <a:schemeClr val="tx2"/>
                </a:solidFill>
              </a:rPr>
              <a:t>https://</a:t>
            </a:r>
            <a:r>
              <a:rPr lang="en-US" u="sng" dirty="0" err="1">
                <a:solidFill>
                  <a:schemeClr val="tx2"/>
                </a:solidFill>
              </a:rPr>
              <a:t>github.com</a:t>
            </a:r>
            <a:r>
              <a:rPr lang="en-US" u="sng" dirty="0">
                <a:solidFill>
                  <a:schemeClr val="tx2"/>
                </a:solidFill>
              </a:rPr>
              <a:t>/Goodrich-Lab</a:t>
            </a:r>
          </a:p>
        </p:txBody>
      </p:sp>
      <p:sp>
        <p:nvSpPr>
          <p:cNvPr id="23" name="Rectangle 22">
            <a:extLst>
              <a:ext uri="{FF2B5EF4-FFF2-40B4-BE49-F238E27FC236}">
                <a16:creationId xmlns:a16="http://schemas.microsoft.com/office/drawing/2014/main" id="{F96AECF5-F510-003C-0E6E-4484B35A9578}"/>
              </a:ext>
            </a:extLst>
          </p:cNvPr>
          <p:cNvSpPr/>
          <p:nvPr/>
        </p:nvSpPr>
        <p:spPr>
          <a:xfrm>
            <a:off x="649276" y="3741991"/>
            <a:ext cx="7580324" cy="965334"/>
          </a:xfrm>
          <a:prstGeom prst="rect">
            <a:avLst/>
          </a:prstGeom>
          <a:noFill/>
          <a:ln w="285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5" name="Picture 24" descr="A qr code with a few black squares&#10;&#10;Description automatically generated">
            <a:extLst>
              <a:ext uri="{FF2B5EF4-FFF2-40B4-BE49-F238E27FC236}">
                <a16:creationId xmlns:a16="http://schemas.microsoft.com/office/drawing/2014/main" id="{CF470F31-A30A-80C0-CADF-E917202B7F6E}"/>
              </a:ext>
            </a:extLst>
          </p:cNvPr>
          <p:cNvPicPr>
            <a:picLocks noChangeAspect="1"/>
          </p:cNvPicPr>
          <p:nvPr/>
        </p:nvPicPr>
        <p:blipFill>
          <a:blip r:embed="rId7"/>
          <a:stretch>
            <a:fillRect/>
          </a:stretch>
        </p:blipFill>
        <p:spPr>
          <a:xfrm>
            <a:off x="7254462" y="3767524"/>
            <a:ext cx="845106" cy="839377"/>
          </a:xfrm>
          <a:prstGeom prst="rect">
            <a:avLst/>
          </a:prstGeom>
        </p:spPr>
      </p:pic>
      <p:sp>
        <p:nvSpPr>
          <p:cNvPr id="26" name="TextBox 25">
            <a:extLst>
              <a:ext uri="{FF2B5EF4-FFF2-40B4-BE49-F238E27FC236}">
                <a16:creationId xmlns:a16="http://schemas.microsoft.com/office/drawing/2014/main" id="{3AD2B7DB-9D7B-48AC-0823-ABE34C929F86}"/>
              </a:ext>
            </a:extLst>
          </p:cNvPr>
          <p:cNvSpPr txBox="1"/>
          <p:nvPr/>
        </p:nvSpPr>
        <p:spPr>
          <a:xfrm>
            <a:off x="649276" y="3809159"/>
            <a:ext cx="6605186" cy="830997"/>
          </a:xfrm>
          <a:prstGeom prst="rect">
            <a:avLst/>
          </a:prstGeom>
          <a:noFill/>
        </p:spPr>
        <p:txBody>
          <a:bodyPr wrap="square" rtlCol="0">
            <a:spAutoFit/>
          </a:bodyPr>
          <a:lstStyle/>
          <a:p>
            <a:r>
              <a:rPr lang="en-US" sz="1600" dirty="0"/>
              <a:t>Goodrich JA, Wang H, et al. </a:t>
            </a:r>
            <a:r>
              <a:rPr lang="en-US" sz="1600" b="1" dirty="0"/>
              <a:t>Integrating Multi-Omics with Environmental Data for Precision Health: A Novel Analytic Framework and Case Study on Prenatal Mercury Induced Childhood Fatty Liver Disease</a:t>
            </a:r>
            <a:r>
              <a:rPr lang="en-US" sz="1600" dirty="0"/>
              <a:t>. </a:t>
            </a:r>
            <a:r>
              <a:rPr lang="en-US" sz="1600" i="1" dirty="0"/>
              <a:t>Preprint at SSRN.</a:t>
            </a:r>
            <a:endParaRPr lang="en-US" sz="1600" dirty="0"/>
          </a:p>
        </p:txBody>
      </p:sp>
    </p:spTree>
    <p:extLst>
      <p:ext uri="{BB962C8B-B14F-4D97-AF65-F5344CB8AC3E}">
        <p14:creationId xmlns:p14="http://schemas.microsoft.com/office/powerpoint/2010/main" val="34688535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FD906-28B1-B9BD-E422-8D88C5FCDF0D}"/>
              </a:ext>
            </a:extLst>
          </p:cNvPr>
          <p:cNvSpPr>
            <a:spLocks noGrp="1"/>
          </p:cNvSpPr>
          <p:nvPr>
            <p:ph type="title" idx="4294967295"/>
          </p:nvPr>
        </p:nvSpPr>
        <p:spPr>
          <a:xfrm>
            <a:off x="240224" y="103238"/>
            <a:ext cx="4862718" cy="1047136"/>
          </a:xfrm>
          <a:prstGeom prst="rect">
            <a:avLst/>
          </a:prstGeom>
        </p:spPr>
        <p:txBody>
          <a:bodyPr anchor="t" anchorCtr="0"/>
          <a:lstStyle/>
          <a:p>
            <a:r>
              <a:rPr lang="en-US" sz="3000" b="1">
                <a:solidFill>
                  <a:schemeClr val="tx2"/>
                </a:solidFill>
              </a:rPr>
              <a:t>Approach 1: Features exhibit low correlations</a:t>
            </a:r>
          </a:p>
        </p:txBody>
      </p:sp>
      <p:pic>
        <p:nvPicPr>
          <p:cNvPr id="4" name="Picture 3" descr="A picture containing diagram&#10;&#10;Description automatically generated">
            <a:extLst>
              <a:ext uri="{FF2B5EF4-FFF2-40B4-BE49-F238E27FC236}">
                <a16:creationId xmlns:a16="http://schemas.microsoft.com/office/drawing/2014/main" id="{F86E2E36-5D8F-978F-B5CA-2C825AEF96A6}"/>
              </a:ext>
            </a:extLst>
          </p:cNvPr>
          <p:cNvPicPr>
            <a:picLocks noChangeAspect="1"/>
          </p:cNvPicPr>
          <p:nvPr/>
        </p:nvPicPr>
        <p:blipFill rotWithShape="1">
          <a:blip r:embed="rId2">
            <a:extLst>
              <a:ext uri="{28A0092B-C50C-407E-A947-70E740481C1C}">
                <a14:useLocalDpi xmlns:a14="http://schemas.microsoft.com/office/drawing/2010/main" val="0"/>
              </a:ext>
            </a:extLst>
          </a:blip>
          <a:srcRect l="6598" t="27856" r="53600" b="3338"/>
          <a:stretch/>
        </p:blipFill>
        <p:spPr>
          <a:xfrm>
            <a:off x="181695" y="1426095"/>
            <a:ext cx="2014780" cy="2660642"/>
          </a:xfrm>
          <a:prstGeom prst="rect">
            <a:avLst/>
          </a:prstGeom>
        </p:spPr>
      </p:pic>
      <p:pic>
        <p:nvPicPr>
          <p:cNvPr id="9" name="Picture 8" descr="A close-up of several graphs&#10;&#10;Description automatically generated">
            <a:extLst>
              <a:ext uri="{FF2B5EF4-FFF2-40B4-BE49-F238E27FC236}">
                <a16:creationId xmlns:a16="http://schemas.microsoft.com/office/drawing/2014/main" id="{72CCEFDB-645A-206E-E803-8F55905037B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7213"/>
          <a:stretch/>
        </p:blipFill>
        <p:spPr bwMode="auto">
          <a:xfrm>
            <a:off x="5220000" y="-967"/>
            <a:ext cx="3774274" cy="5144467"/>
          </a:xfrm>
          <a:prstGeom prst="rect">
            <a:avLst/>
          </a:prstGeom>
          <a:ln>
            <a:noFill/>
          </a:ln>
          <a:extLst>
            <a:ext uri="{53640926-AAD7-44D8-BBD7-CCE9431645EC}">
              <a14:shadowObscured xmlns:a14="http://schemas.microsoft.com/office/drawing/2010/main"/>
            </a:ext>
          </a:extLst>
        </p:spPr>
      </p:pic>
      <p:sp>
        <p:nvSpPr>
          <p:cNvPr id="13" name="TextBox 12">
            <a:extLst>
              <a:ext uri="{FF2B5EF4-FFF2-40B4-BE49-F238E27FC236}">
                <a16:creationId xmlns:a16="http://schemas.microsoft.com/office/drawing/2014/main" id="{532CA2F1-1872-CBE2-C2CD-976C27E68BCB}"/>
              </a:ext>
            </a:extLst>
          </p:cNvPr>
          <p:cNvSpPr txBox="1"/>
          <p:nvPr/>
        </p:nvSpPr>
        <p:spPr>
          <a:xfrm>
            <a:off x="2600960" y="2571750"/>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16721128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FD906-28B1-B9BD-E422-8D88C5FCDF0D}"/>
              </a:ext>
            </a:extLst>
          </p:cNvPr>
          <p:cNvSpPr>
            <a:spLocks noGrp="1"/>
          </p:cNvSpPr>
          <p:nvPr>
            <p:ph type="title" idx="4294967295"/>
          </p:nvPr>
        </p:nvSpPr>
        <p:spPr>
          <a:xfrm>
            <a:off x="240224" y="103238"/>
            <a:ext cx="4862718" cy="1047136"/>
          </a:xfrm>
          <a:prstGeom prst="rect">
            <a:avLst/>
          </a:prstGeom>
        </p:spPr>
        <p:txBody>
          <a:bodyPr anchor="t" anchorCtr="0"/>
          <a:lstStyle/>
          <a:p>
            <a:r>
              <a:rPr lang="en-US" sz="3000" b="1">
                <a:solidFill>
                  <a:schemeClr val="tx2"/>
                </a:solidFill>
              </a:rPr>
              <a:t>Approach 1: Identified CpG sites previously linked to Hg</a:t>
            </a:r>
          </a:p>
        </p:txBody>
      </p:sp>
      <p:pic>
        <p:nvPicPr>
          <p:cNvPr id="4" name="Picture 3" descr="A picture containing diagram&#10;&#10;Description automatically generated">
            <a:extLst>
              <a:ext uri="{FF2B5EF4-FFF2-40B4-BE49-F238E27FC236}">
                <a16:creationId xmlns:a16="http://schemas.microsoft.com/office/drawing/2014/main" id="{F86E2E36-5D8F-978F-B5CA-2C825AEF96A6}"/>
              </a:ext>
            </a:extLst>
          </p:cNvPr>
          <p:cNvPicPr>
            <a:picLocks noChangeAspect="1"/>
          </p:cNvPicPr>
          <p:nvPr/>
        </p:nvPicPr>
        <p:blipFill rotWithShape="1">
          <a:blip r:embed="rId2">
            <a:extLst>
              <a:ext uri="{28A0092B-C50C-407E-A947-70E740481C1C}">
                <a14:useLocalDpi xmlns:a14="http://schemas.microsoft.com/office/drawing/2010/main" val="0"/>
              </a:ext>
            </a:extLst>
          </a:blip>
          <a:srcRect l="6598" t="27856" r="53600" b="3338"/>
          <a:stretch/>
        </p:blipFill>
        <p:spPr>
          <a:xfrm>
            <a:off x="181695" y="1426095"/>
            <a:ext cx="2014780" cy="2660642"/>
          </a:xfrm>
          <a:prstGeom prst="rect">
            <a:avLst/>
          </a:prstGeom>
        </p:spPr>
      </p:pic>
      <p:pic>
        <p:nvPicPr>
          <p:cNvPr id="9" name="Picture 8" descr="A close-up of several graphs&#10;&#10;Description automatically generated">
            <a:extLst>
              <a:ext uri="{FF2B5EF4-FFF2-40B4-BE49-F238E27FC236}">
                <a16:creationId xmlns:a16="http://schemas.microsoft.com/office/drawing/2014/main" id="{72CCEFDB-645A-206E-E803-8F55905037B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7213"/>
          <a:stretch/>
        </p:blipFill>
        <p:spPr bwMode="auto">
          <a:xfrm>
            <a:off x="5220000" y="-967"/>
            <a:ext cx="3774274" cy="5144467"/>
          </a:xfrm>
          <a:prstGeom prst="rect">
            <a:avLst/>
          </a:prstGeom>
          <a:ln>
            <a:noFill/>
          </a:ln>
          <a:extLst>
            <a:ext uri="{53640926-AAD7-44D8-BBD7-CCE9431645EC}">
              <a14:shadowObscured xmlns:a14="http://schemas.microsoft.com/office/drawing/2010/main"/>
            </a:ext>
          </a:extLst>
        </p:spPr>
      </p:pic>
      <p:sp>
        <p:nvSpPr>
          <p:cNvPr id="11" name="Rectangle 10">
            <a:extLst>
              <a:ext uri="{FF2B5EF4-FFF2-40B4-BE49-F238E27FC236}">
                <a16:creationId xmlns:a16="http://schemas.microsoft.com/office/drawing/2014/main" id="{745EA519-78CE-E72E-3ABC-0AC35A7E0961}"/>
              </a:ext>
            </a:extLst>
          </p:cNvPr>
          <p:cNvSpPr/>
          <p:nvPr/>
        </p:nvSpPr>
        <p:spPr>
          <a:xfrm rot="2700000">
            <a:off x="6977665" y="3558494"/>
            <a:ext cx="1242325" cy="80190"/>
          </a:xfrm>
          <a:prstGeom prst="rect">
            <a:avLst/>
          </a:prstGeom>
          <a:noFill/>
          <a:ln w="2857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E4157DC-96BD-89A7-B633-99532C7CE3D0}"/>
              </a:ext>
            </a:extLst>
          </p:cNvPr>
          <p:cNvSpPr/>
          <p:nvPr/>
        </p:nvSpPr>
        <p:spPr>
          <a:xfrm rot="5400000">
            <a:off x="5631801" y="1549463"/>
            <a:ext cx="3006605" cy="114160"/>
          </a:xfrm>
          <a:prstGeom prst="rect">
            <a:avLst/>
          </a:prstGeom>
          <a:noFill/>
          <a:ln w="2857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532CA2F1-1872-CBE2-C2CD-976C27E68BCB}"/>
              </a:ext>
            </a:extLst>
          </p:cNvPr>
          <p:cNvSpPr txBox="1"/>
          <p:nvPr/>
        </p:nvSpPr>
        <p:spPr>
          <a:xfrm>
            <a:off x="2600960" y="2571750"/>
            <a:ext cx="184731" cy="369332"/>
          </a:xfrm>
          <a:prstGeom prst="rect">
            <a:avLst/>
          </a:prstGeom>
          <a:noFill/>
        </p:spPr>
        <p:txBody>
          <a:bodyPr wrap="none" rtlCol="0">
            <a:spAutoFit/>
          </a:bodyPr>
          <a:lstStyle/>
          <a:p>
            <a:endParaRPr lang="en-US"/>
          </a:p>
        </p:txBody>
      </p:sp>
      <p:sp>
        <p:nvSpPr>
          <p:cNvPr id="16" name="Rectangle 1">
            <a:extLst>
              <a:ext uri="{FF2B5EF4-FFF2-40B4-BE49-F238E27FC236}">
                <a16:creationId xmlns:a16="http://schemas.microsoft.com/office/drawing/2014/main" id="{2B4DCB63-7307-48AC-292E-84EACE7CA494}"/>
              </a:ext>
            </a:extLst>
          </p:cNvPr>
          <p:cNvSpPr>
            <a:spLocks noChangeArrowheads="1"/>
          </p:cNvSpPr>
          <p:nvPr/>
        </p:nvSpPr>
        <p:spPr bwMode="auto">
          <a:xfrm>
            <a:off x="2255004" y="1606656"/>
            <a:ext cx="2674348" cy="28007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0" i="1" u="none" strike="noStrike" cap="none" normalizeH="0" baseline="0">
                <a:ln>
                  <a:noFill/>
                </a:ln>
                <a:solidFill>
                  <a:schemeClr val="tx1"/>
                </a:solidFill>
                <a:effectLst/>
                <a:latin typeface="Calibri" panose="020F0502020204030204" pitchFamily="34" charset="0"/>
                <a:ea typeface="Yu Mincho" panose="02020400000000000000" pitchFamily="18" charset="-128"/>
                <a:cs typeface="Arial" panose="020B0604020202020204" pitchFamily="34" charset="0"/>
              </a:rPr>
              <a:t>EPM2AIP1 </a:t>
            </a:r>
            <a:r>
              <a:rPr kumimoji="0" lang="en-US" altLang="en-US" sz="1600" b="0" u="none" strike="noStrike" cap="none" normalizeH="0" baseline="0">
                <a:ln>
                  <a:noFill/>
                </a:ln>
                <a:solidFill>
                  <a:schemeClr val="tx1"/>
                </a:solidFill>
                <a:effectLst/>
                <a:latin typeface="Calibri" panose="020F0502020204030204" pitchFamily="34" charset="0"/>
                <a:ea typeface="Yu Mincho" panose="02020400000000000000" pitchFamily="18" charset="-128"/>
                <a:cs typeface="Arial" panose="020B0604020202020204" pitchFamily="34" charset="0"/>
              </a:rPr>
              <a:t>enco</a:t>
            </a:r>
            <a:r>
              <a:rPr lang="en-US" altLang="en-US" sz="1600">
                <a:latin typeface="Calibri" panose="020F0502020204030204" pitchFamily="34" charset="0"/>
                <a:ea typeface="Yu Mincho" panose="02020400000000000000" pitchFamily="18" charset="-128"/>
                <a:cs typeface="Arial" panose="020B0604020202020204" pitchFamily="34" charset="0"/>
              </a:rPr>
              <a:t>des for </a:t>
            </a:r>
            <a:r>
              <a:rPr kumimoji="0" lang="en-US" altLang="en-US" sz="1600" b="0" i="0" u="none" strike="noStrike" cap="none" normalizeH="0" baseline="0">
                <a:ln>
                  <a:noFill/>
                </a:ln>
                <a:solidFill>
                  <a:schemeClr val="tx1"/>
                </a:solidFill>
                <a:effectLst/>
                <a:latin typeface="Calibri" panose="020F0502020204030204" pitchFamily="34" charset="0"/>
                <a:ea typeface="Yu Mincho" panose="02020400000000000000" pitchFamily="18" charset="-128"/>
                <a:cs typeface="Arial" panose="020B0604020202020204" pitchFamily="34" charset="0"/>
              </a:rPr>
              <a:t>Epm2aip1, a protein related to glycogen synthase</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a:ln>
                  <a:noFill/>
                </a:ln>
                <a:solidFill>
                  <a:schemeClr val="tx1"/>
                </a:solidFill>
                <a:effectLst/>
                <a:latin typeface="Calibri" panose="020F0502020204030204" pitchFamily="34" charset="0"/>
                <a:ea typeface="Yu Mincho" panose="02020400000000000000" pitchFamily="18" charset="-128"/>
                <a:cs typeface="Arial" panose="020B0604020202020204" pitchFamily="34" charset="0"/>
              </a:rPr>
              <a:t>Experimental studies: show that </a:t>
            </a:r>
            <a:r>
              <a:rPr kumimoji="0" lang="en-US" altLang="en-US" sz="1600" b="0" i="1" u="none" strike="noStrike" cap="none" normalizeH="0" baseline="0">
                <a:ln>
                  <a:noFill/>
                </a:ln>
                <a:solidFill>
                  <a:schemeClr val="tx1"/>
                </a:solidFill>
                <a:effectLst/>
                <a:latin typeface="Calibri" panose="020F0502020204030204" pitchFamily="34" charset="0"/>
                <a:ea typeface="Yu Mincho" panose="02020400000000000000" pitchFamily="18" charset="-128"/>
                <a:cs typeface="Arial" panose="020B0604020202020204" pitchFamily="34" charset="0"/>
              </a:rPr>
              <a:t>EPM2AIP1</a:t>
            </a:r>
            <a:r>
              <a:rPr kumimoji="0" lang="en-US" altLang="en-US" sz="1600" b="0" i="0" u="none" strike="noStrike" cap="none" normalizeH="0" baseline="0">
                <a:ln>
                  <a:noFill/>
                </a:ln>
                <a:solidFill>
                  <a:schemeClr val="tx1"/>
                </a:solidFill>
                <a:effectLst/>
                <a:latin typeface="Calibri" panose="020F0502020204030204" pitchFamily="34" charset="0"/>
                <a:ea typeface="Yu Mincho" panose="02020400000000000000" pitchFamily="18" charset="-128"/>
                <a:cs typeface="Arial" panose="020B0604020202020204" pitchFamily="34" charset="0"/>
              </a:rPr>
              <a:t> gene expression decreases following methylmercury exposure</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600">
                <a:latin typeface="Calibri" panose="020F0502020204030204" pitchFamily="34" charset="0"/>
                <a:ea typeface="Yu Mincho" panose="02020400000000000000" pitchFamily="18" charset="-128"/>
                <a:cs typeface="Arial" panose="020B0604020202020204" pitchFamily="34" charset="0"/>
              </a:rPr>
              <a:t>A</a:t>
            </a:r>
            <a:r>
              <a:rPr kumimoji="0" lang="en-US" altLang="en-US" sz="1600" b="0" i="0" u="none" strike="noStrike" cap="none" normalizeH="0" baseline="0">
                <a:ln>
                  <a:noFill/>
                </a:ln>
                <a:solidFill>
                  <a:schemeClr val="tx1"/>
                </a:solidFill>
                <a:effectLst/>
                <a:latin typeface="Calibri" panose="020F0502020204030204" pitchFamily="34" charset="0"/>
                <a:ea typeface="Yu Mincho" panose="02020400000000000000" pitchFamily="18" charset="-128"/>
                <a:cs typeface="Arial" panose="020B0604020202020204" pitchFamily="34" charset="0"/>
              </a:rPr>
              <a:t>nimal studies: lower Epm2aip1 increases hepatic lipid accumulation</a:t>
            </a:r>
            <a:endParaRPr kumimoji="0" lang="en-US" altLang="en-US" sz="16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909765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8C3BE-796C-456C-952B-65E03C16E861}"/>
              </a:ext>
            </a:extLst>
          </p:cNvPr>
          <p:cNvSpPr>
            <a:spLocks noGrp="1"/>
          </p:cNvSpPr>
          <p:nvPr>
            <p:ph type="title" idx="4294967295"/>
          </p:nvPr>
        </p:nvSpPr>
        <p:spPr>
          <a:xfrm>
            <a:off x="457200" y="205979"/>
            <a:ext cx="8229600" cy="513112"/>
          </a:xfrm>
          <a:prstGeom prst="rect">
            <a:avLst/>
          </a:prstGeom>
        </p:spPr>
        <p:txBody>
          <a:bodyPr anchor="t" anchorCtr="0"/>
          <a:lstStyle/>
          <a:p>
            <a:r>
              <a:rPr lang="en-US" sz="3000" b="1" dirty="0">
                <a:solidFill>
                  <a:schemeClr val="tx2"/>
                </a:solidFill>
                <a:latin typeface="+mj-lt"/>
                <a:cs typeface="+mj-cs"/>
              </a:rPr>
              <a:t>Summary: High Dimensional Mediation	</a:t>
            </a:r>
          </a:p>
        </p:txBody>
      </p:sp>
      <p:sp>
        <p:nvSpPr>
          <p:cNvPr id="3" name="Content Placeholder 2">
            <a:extLst>
              <a:ext uri="{FF2B5EF4-FFF2-40B4-BE49-F238E27FC236}">
                <a16:creationId xmlns:a16="http://schemas.microsoft.com/office/drawing/2014/main" id="{003795C5-48FA-4B49-9C9A-831B31605F5A}"/>
              </a:ext>
            </a:extLst>
          </p:cNvPr>
          <p:cNvSpPr>
            <a:spLocks noGrp="1"/>
          </p:cNvSpPr>
          <p:nvPr>
            <p:ph idx="1"/>
          </p:nvPr>
        </p:nvSpPr>
        <p:spPr>
          <a:xfrm>
            <a:off x="457200" y="874513"/>
            <a:ext cx="8229600" cy="3617587"/>
          </a:xfrm>
        </p:spPr>
        <p:txBody>
          <a:bodyPr/>
          <a:lstStyle/>
          <a:p>
            <a:r>
              <a:rPr lang="en-US" sz="2400"/>
              <a:t>HIMA with </a:t>
            </a:r>
            <a:r>
              <a:rPr lang="en-US" sz="2400" u="sng"/>
              <a:t>early integration </a:t>
            </a:r>
            <a:r>
              <a:rPr lang="en-US" sz="2400"/>
              <a:t>accounts for correlations between all features, and selected features are relatively independent</a:t>
            </a:r>
          </a:p>
          <a:p>
            <a:r>
              <a:rPr lang="en-US" sz="2400"/>
              <a:t>High dimensional mediation with </a:t>
            </a:r>
            <a:r>
              <a:rPr lang="en-US" sz="2400" u="sng"/>
              <a:t>intermediate integration </a:t>
            </a:r>
            <a:r>
              <a:rPr lang="en-US" sz="2400"/>
              <a:t>could be more useful for multiomic integration</a:t>
            </a:r>
          </a:p>
          <a:p>
            <a:r>
              <a:rPr lang="en-US" sz="2400"/>
              <a:t>HIMA with </a:t>
            </a:r>
            <a:r>
              <a:rPr lang="en-US" sz="2400" u="sng"/>
              <a:t>late integration </a:t>
            </a:r>
            <a:r>
              <a:rPr lang="en-US" sz="2400"/>
              <a:t>selects features without accounting for correlation structures across omics layers</a:t>
            </a:r>
          </a:p>
          <a:p>
            <a:r>
              <a:rPr lang="en-US" sz="2400"/>
              <a:t>Depending on the context, any approach could be useful</a:t>
            </a:r>
          </a:p>
        </p:txBody>
      </p:sp>
    </p:spTree>
    <p:extLst>
      <p:ext uri="{BB962C8B-B14F-4D97-AF65-F5344CB8AC3E}">
        <p14:creationId xmlns:p14="http://schemas.microsoft.com/office/powerpoint/2010/main" val="22677357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FD906-28B1-B9BD-E422-8D88C5FCDF0D}"/>
              </a:ext>
            </a:extLst>
          </p:cNvPr>
          <p:cNvSpPr>
            <a:spLocks noGrp="1"/>
          </p:cNvSpPr>
          <p:nvPr>
            <p:ph type="title"/>
          </p:nvPr>
        </p:nvSpPr>
        <p:spPr>
          <a:xfrm>
            <a:off x="86495" y="1239253"/>
            <a:ext cx="3709469" cy="1457452"/>
          </a:xfrm>
        </p:spPr>
        <p:txBody>
          <a:bodyPr/>
          <a:lstStyle/>
          <a:p>
            <a:r>
              <a:rPr lang="en-US" b="1"/>
              <a:t>Approach 2: Mediation with Latent Factors</a:t>
            </a:r>
          </a:p>
        </p:txBody>
      </p:sp>
      <p:pic>
        <p:nvPicPr>
          <p:cNvPr id="5" name="Picture 4" descr="A picture containing diagram&#10;&#10;Description automatically generated">
            <a:extLst>
              <a:ext uri="{FF2B5EF4-FFF2-40B4-BE49-F238E27FC236}">
                <a16:creationId xmlns:a16="http://schemas.microsoft.com/office/drawing/2014/main" id="{0D35F0E1-25BA-87DF-0027-FD5C5033A268}"/>
              </a:ext>
            </a:extLst>
          </p:cNvPr>
          <p:cNvPicPr>
            <a:picLocks noChangeAspect="1"/>
          </p:cNvPicPr>
          <p:nvPr/>
        </p:nvPicPr>
        <p:blipFill rotWithShape="1">
          <a:blip r:embed="rId2">
            <a:extLst>
              <a:ext uri="{28A0092B-C50C-407E-A947-70E740481C1C}">
                <a14:useLocalDpi xmlns:a14="http://schemas.microsoft.com/office/drawing/2010/main" val="0"/>
              </a:ext>
            </a:extLst>
          </a:blip>
          <a:srcRect l="505" r="505"/>
          <a:stretch/>
        </p:blipFill>
        <p:spPr>
          <a:xfrm>
            <a:off x="4046568" y="284036"/>
            <a:ext cx="5010937" cy="3866859"/>
          </a:xfrm>
          <a:prstGeom prst="rect">
            <a:avLst/>
          </a:prstGeom>
        </p:spPr>
      </p:pic>
      <p:sp>
        <p:nvSpPr>
          <p:cNvPr id="6" name="Rectangle 5">
            <a:extLst>
              <a:ext uri="{FF2B5EF4-FFF2-40B4-BE49-F238E27FC236}">
                <a16:creationId xmlns:a16="http://schemas.microsoft.com/office/drawing/2014/main" id="{5B8E12A6-1904-5B40-F438-40AB91377664}"/>
              </a:ext>
            </a:extLst>
          </p:cNvPr>
          <p:cNvSpPr/>
          <p:nvPr/>
        </p:nvSpPr>
        <p:spPr>
          <a:xfrm>
            <a:off x="6376738" y="595564"/>
            <a:ext cx="1275347" cy="3483143"/>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 name="Title 1">
            <a:extLst>
              <a:ext uri="{FF2B5EF4-FFF2-40B4-BE49-F238E27FC236}">
                <a16:creationId xmlns:a16="http://schemas.microsoft.com/office/drawing/2014/main" id="{2E104C1C-4F86-5193-04A5-952D3EFB4C0C}"/>
              </a:ext>
            </a:extLst>
          </p:cNvPr>
          <p:cNvSpPr txBox="1">
            <a:spLocks/>
          </p:cNvSpPr>
          <p:nvPr/>
        </p:nvSpPr>
        <p:spPr>
          <a:xfrm>
            <a:off x="17313" y="3041338"/>
            <a:ext cx="3847831" cy="542068"/>
          </a:xfrm>
          <a:prstGeom prst="rect">
            <a:avLst/>
          </a:prstGeom>
        </p:spPr>
        <p:txBody>
          <a:bodyPr anchor="t" anchorCtr="0"/>
          <a:lstStyle>
            <a:lvl1pPr algn="l" defTabSz="914377" rtl="0" eaLnBrk="1" latinLnBrk="0" hangingPunct="1">
              <a:lnSpc>
                <a:spcPct val="90000"/>
              </a:lnSpc>
              <a:spcBef>
                <a:spcPct val="0"/>
              </a:spcBef>
              <a:buNone/>
              <a:defRPr sz="4000" kern="1200" baseline="0">
                <a:solidFill>
                  <a:schemeClr val="tx2"/>
                </a:solidFill>
                <a:latin typeface="+mj-lt"/>
                <a:ea typeface="+mj-ea"/>
                <a:cs typeface="+mj-cs"/>
              </a:defRPr>
            </a:lvl1pPr>
          </a:lstStyle>
          <a:p>
            <a:pPr algn="ctr"/>
            <a:r>
              <a:rPr lang="en-US" sz="3000" i="1"/>
              <a:t>Biological Mechanisms</a:t>
            </a:r>
          </a:p>
        </p:txBody>
      </p:sp>
    </p:spTree>
    <p:extLst>
      <p:ext uri="{BB962C8B-B14F-4D97-AF65-F5344CB8AC3E}">
        <p14:creationId xmlns:p14="http://schemas.microsoft.com/office/powerpoint/2010/main" val="1895989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565D590-F60E-40AB-AC83-124011D36092}"/>
              </a:ext>
            </a:extLst>
          </p:cNvPr>
          <p:cNvPicPr>
            <a:picLocks noChangeAspect="1"/>
          </p:cNvPicPr>
          <p:nvPr/>
        </p:nvPicPr>
        <p:blipFill>
          <a:blip r:embed="rId3"/>
          <a:stretch>
            <a:fillRect/>
          </a:stretch>
        </p:blipFill>
        <p:spPr>
          <a:xfrm>
            <a:off x="0" y="4119247"/>
            <a:ext cx="9144000" cy="1041374"/>
          </a:xfrm>
          <a:prstGeom prst="rect">
            <a:avLst/>
          </a:prstGeom>
        </p:spPr>
      </p:pic>
      <p:cxnSp>
        <p:nvCxnSpPr>
          <p:cNvPr id="41" name="Straight Arrow Connector 40">
            <a:extLst>
              <a:ext uri="{FF2B5EF4-FFF2-40B4-BE49-F238E27FC236}">
                <a16:creationId xmlns:a16="http://schemas.microsoft.com/office/drawing/2014/main" id="{ED1A5DE1-9C0C-40BF-B88F-215E4DB947E0}"/>
              </a:ext>
            </a:extLst>
          </p:cNvPr>
          <p:cNvCxnSpPr>
            <a:cxnSpLocks/>
            <a:endCxn id="51" idx="0"/>
          </p:cNvCxnSpPr>
          <p:nvPr/>
        </p:nvCxnSpPr>
        <p:spPr>
          <a:xfrm>
            <a:off x="4650661" y="3315763"/>
            <a:ext cx="1" cy="311088"/>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 name="Slide Number Placeholder 3">
            <a:extLst>
              <a:ext uri="{FF2B5EF4-FFF2-40B4-BE49-F238E27FC236}">
                <a16:creationId xmlns:a16="http://schemas.microsoft.com/office/drawing/2014/main" id="{0F678543-A079-2946-88C6-B395E76E9F3D}"/>
              </a:ext>
            </a:extLst>
          </p:cNvPr>
          <p:cNvSpPr txBox="1">
            <a:spLocks/>
          </p:cNvSpPr>
          <p:nvPr/>
        </p:nvSpPr>
        <p:spPr>
          <a:xfrm>
            <a:off x="-660928" y="5504601"/>
            <a:ext cx="818712" cy="490599"/>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a:latin typeface="Arial" panose="020B0604020202020204" pitchFamily="34" charset="0"/>
                <a:cs typeface="Arial" panose="020B0604020202020204" pitchFamily="34" charset="0"/>
              </a:rPr>
              <a:pPr/>
              <a:t>24</a:t>
            </a:fld>
            <a:endParaRPr lang="en-US">
              <a:latin typeface="Arial" panose="020B0604020202020204" pitchFamily="34" charset="0"/>
              <a:cs typeface="Arial" panose="020B0604020202020204" pitchFamily="34" charset="0"/>
            </a:endParaRPr>
          </a:p>
        </p:txBody>
      </p:sp>
      <p:sp>
        <p:nvSpPr>
          <p:cNvPr id="31" name="Rectangle 30">
            <a:extLst>
              <a:ext uri="{FF2B5EF4-FFF2-40B4-BE49-F238E27FC236}">
                <a16:creationId xmlns:a16="http://schemas.microsoft.com/office/drawing/2014/main" id="{14689377-50FB-1B48-BBD4-30FB170C00CD}"/>
              </a:ext>
            </a:extLst>
          </p:cNvPr>
          <p:cNvSpPr/>
          <p:nvPr/>
        </p:nvSpPr>
        <p:spPr>
          <a:xfrm>
            <a:off x="6313390" y="3994958"/>
            <a:ext cx="1951917" cy="424159"/>
          </a:xfrm>
          <a:prstGeom prst="rect">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a:solidFill>
                  <a:schemeClr val="tx1"/>
                </a:solidFill>
                <a:latin typeface="Arial" panose="020B0604020202020204" pitchFamily="34" charset="0"/>
                <a:cs typeface="Arial" panose="020B0604020202020204" pitchFamily="34" charset="0"/>
              </a:rPr>
              <a:t>Liver Injury</a:t>
            </a:r>
          </a:p>
        </p:txBody>
      </p:sp>
      <p:cxnSp>
        <p:nvCxnSpPr>
          <p:cNvPr id="33" name="Straight Arrow Connector 32">
            <a:extLst>
              <a:ext uri="{FF2B5EF4-FFF2-40B4-BE49-F238E27FC236}">
                <a16:creationId xmlns:a16="http://schemas.microsoft.com/office/drawing/2014/main" id="{628A63D4-3D33-BD49-935B-6EBFE7BEA95E}"/>
              </a:ext>
            </a:extLst>
          </p:cNvPr>
          <p:cNvCxnSpPr>
            <a:cxnSpLocks/>
            <a:stCxn id="7" idx="3"/>
            <a:endCxn id="51" idx="2"/>
          </p:cNvCxnSpPr>
          <p:nvPr/>
        </p:nvCxnSpPr>
        <p:spPr>
          <a:xfrm flipV="1">
            <a:off x="2987932" y="3842846"/>
            <a:ext cx="845606" cy="36676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7" name="Rectangle 6">
            <a:extLst>
              <a:ext uri="{FF2B5EF4-FFF2-40B4-BE49-F238E27FC236}">
                <a16:creationId xmlns:a16="http://schemas.microsoft.com/office/drawing/2014/main" id="{835C590E-73CB-9342-BF3E-3095197C803C}"/>
              </a:ext>
            </a:extLst>
          </p:cNvPr>
          <p:cNvSpPr/>
          <p:nvPr/>
        </p:nvSpPr>
        <p:spPr>
          <a:xfrm>
            <a:off x="1819348" y="4027512"/>
            <a:ext cx="1168584" cy="364192"/>
          </a:xfrm>
          <a:prstGeom prst="rect">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a:solidFill>
                  <a:schemeClr val="tx1"/>
                </a:solidFill>
                <a:latin typeface="Arial" panose="020B0604020202020204" pitchFamily="34" charset="0"/>
                <a:cs typeface="Arial" panose="020B0604020202020204" pitchFamily="34" charset="0"/>
              </a:rPr>
              <a:t>Hg</a:t>
            </a:r>
          </a:p>
        </p:txBody>
      </p:sp>
      <p:cxnSp>
        <p:nvCxnSpPr>
          <p:cNvPr id="8" name="Straight Arrow Connector 7">
            <a:extLst>
              <a:ext uri="{FF2B5EF4-FFF2-40B4-BE49-F238E27FC236}">
                <a16:creationId xmlns:a16="http://schemas.microsoft.com/office/drawing/2014/main" id="{8B12B0A7-42BA-4F45-9DF9-279CFAE52463}"/>
              </a:ext>
            </a:extLst>
          </p:cNvPr>
          <p:cNvCxnSpPr>
            <a:cxnSpLocks/>
            <a:stCxn id="7" idx="3"/>
            <a:endCxn id="31" idx="1"/>
          </p:cNvCxnSpPr>
          <p:nvPr/>
        </p:nvCxnSpPr>
        <p:spPr>
          <a:xfrm flipV="1">
            <a:off x="2987933" y="4207037"/>
            <a:ext cx="3325457" cy="257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4C9D74DF-85E1-6747-818A-B71696CAB9F0}"/>
              </a:ext>
            </a:extLst>
          </p:cNvPr>
          <p:cNvCxnSpPr>
            <a:cxnSpLocks/>
            <a:stCxn id="51" idx="6"/>
            <a:endCxn id="31" idx="1"/>
          </p:cNvCxnSpPr>
          <p:nvPr/>
        </p:nvCxnSpPr>
        <p:spPr>
          <a:xfrm>
            <a:off x="5467783" y="3842846"/>
            <a:ext cx="845606" cy="36419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44" name="Group 43">
            <a:extLst>
              <a:ext uri="{FF2B5EF4-FFF2-40B4-BE49-F238E27FC236}">
                <a16:creationId xmlns:a16="http://schemas.microsoft.com/office/drawing/2014/main" id="{F2B2B351-6FEA-437C-BA41-AA446AE76787}"/>
              </a:ext>
            </a:extLst>
          </p:cNvPr>
          <p:cNvGrpSpPr/>
          <p:nvPr/>
        </p:nvGrpSpPr>
        <p:grpSpPr>
          <a:xfrm>
            <a:off x="3833539" y="3626851"/>
            <a:ext cx="1634245" cy="431989"/>
            <a:chOff x="3871609" y="2788551"/>
            <a:chExt cx="1634245" cy="646331"/>
          </a:xfrm>
        </p:grpSpPr>
        <p:sp>
          <p:nvSpPr>
            <p:cNvPr id="51" name="Oval 50">
              <a:extLst>
                <a:ext uri="{FF2B5EF4-FFF2-40B4-BE49-F238E27FC236}">
                  <a16:creationId xmlns:a16="http://schemas.microsoft.com/office/drawing/2014/main" id="{95BB92B9-A3A7-4044-81AC-A6226EA5199F}"/>
                </a:ext>
              </a:extLst>
            </p:cNvPr>
            <p:cNvSpPr/>
            <p:nvPr/>
          </p:nvSpPr>
          <p:spPr>
            <a:xfrm>
              <a:off x="3871609" y="2788551"/>
              <a:ext cx="1634245" cy="646331"/>
            </a:xfrm>
            <a:prstGeom prst="ellipse">
              <a:avLst/>
            </a:prstGeom>
            <a:solidFill>
              <a:srgbClr val="7030A0"/>
            </a:solidFill>
            <a:ln>
              <a:solidFill>
                <a:srgbClr val="5E05E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a:solidFill>
                  <a:schemeClr val="bg1"/>
                </a:solidFill>
              </a:endParaRPr>
            </a:p>
          </p:txBody>
        </p:sp>
        <p:sp>
          <p:nvSpPr>
            <p:cNvPr id="69" name="TextBox 68">
              <a:extLst>
                <a:ext uri="{FF2B5EF4-FFF2-40B4-BE49-F238E27FC236}">
                  <a16:creationId xmlns:a16="http://schemas.microsoft.com/office/drawing/2014/main" id="{78E6BE6E-53AE-4E30-B6D6-4A692177FAE6}"/>
                </a:ext>
              </a:extLst>
            </p:cNvPr>
            <p:cNvSpPr txBox="1"/>
            <p:nvPr/>
          </p:nvSpPr>
          <p:spPr>
            <a:xfrm>
              <a:off x="3927720" y="2835425"/>
              <a:ext cx="1522023" cy="552585"/>
            </a:xfrm>
            <a:prstGeom prst="rect">
              <a:avLst/>
            </a:prstGeom>
            <a:noFill/>
          </p:spPr>
          <p:txBody>
            <a:bodyPr wrap="square">
              <a:spAutoFit/>
            </a:bodyPr>
            <a:lstStyle/>
            <a:p>
              <a:pPr algn="ctr"/>
              <a:r>
                <a:rPr lang="en-US" b="1">
                  <a:solidFill>
                    <a:schemeClr val="bg1"/>
                  </a:solidFill>
                </a:rPr>
                <a:t>Factors</a:t>
              </a:r>
            </a:p>
          </p:txBody>
        </p:sp>
      </p:grpSp>
      <p:pic>
        <p:nvPicPr>
          <p:cNvPr id="15" name="Picture 14">
            <a:extLst>
              <a:ext uri="{FF2B5EF4-FFF2-40B4-BE49-F238E27FC236}">
                <a16:creationId xmlns:a16="http://schemas.microsoft.com/office/drawing/2014/main" id="{25A0FC39-8FFC-6E4B-B884-74ADB1FF07F4}"/>
              </a:ext>
            </a:extLst>
          </p:cNvPr>
          <p:cNvPicPr>
            <a:picLocks noChangeAspect="1"/>
          </p:cNvPicPr>
          <p:nvPr/>
        </p:nvPicPr>
        <p:blipFill rotWithShape="1">
          <a:blip r:embed="rId4">
            <a:duotone>
              <a:schemeClr val="accent1">
                <a:shade val="45000"/>
                <a:satMod val="135000"/>
              </a:schemeClr>
              <a:prstClr val="white"/>
            </a:duotone>
          </a:blip>
          <a:srcRect l="2129" r="35224" b="11879"/>
          <a:stretch/>
        </p:blipFill>
        <p:spPr>
          <a:xfrm>
            <a:off x="298271" y="1458317"/>
            <a:ext cx="1646389" cy="1256134"/>
          </a:xfrm>
          <a:prstGeom prst="rect">
            <a:avLst/>
          </a:prstGeom>
        </p:spPr>
      </p:pic>
      <p:sp>
        <p:nvSpPr>
          <p:cNvPr id="19" name="Rectangle 18">
            <a:extLst>
              <a:ext uri="{FF2B5EF4-FFF2-40B4-BE49-F238E27FC236}">
                <a16:creationId xmlns:a16="http://schemas.microsoft.com/office/drawing/2014/main" id="{7F0C97C7-50FE-4047-A862-7A8679B1A3DC}"/>
              </a:ext>
            </a:extLst>
          </p:cNvPr>
          <p:cNvSpPr/>
          <p:nvPr/>
        </p:nvSpPr>
        <p:spPr>
          <a:xfrm>
            <a:off x="375190" y="997775"/>
            <a:ext cx="1489832" cy="423363"/>
          </a:xfrm>
          <a:prstGeom prst="rect">
            <a:avLst/>
          </a:prstGeom>
          <a:solidFill>
            <a:schemeClr val="bg1"/>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latin typeface="Arial" panose="020B0604020202020204" pitchFamily="34" charset="0"/>
                <a:cs typeface="Arial" panose="020B0604020202020204" pitchFamily="34" charset="0"/>
              </a:rPr>
              <a:t>Epigenome</a:t>
            </a:r>
            <a:endParaRPr lang="en-US" sz="2000">
              <a:solidFill>
                <a:schemeClr val="tx1"/>
              </a:solidFill>
              <a:latin typeface="Arial" panose="020B0604020202020204" pitchFamily="34" charset="0"/>
              <a:cs typeface="Arial" panose="020B0604020202020204" pitchFamily="34" charset="0"/>
            </a:endParaRPr>
          </a:p>
        </p:txBody>
      </p:sp>
      <p:pic>
        <p:nvPicPr>
          <p:cNvPr id="20" name="Picture 19">
            <a:extLst>
              <a:ext uri="{FF2B5EF4-FFF2-40B4-BE49-F238E27FC236}">
                <a16:creationId xmlns:a16="http://schemas.microsoft.com/office/drawing/2014/main" id="{FBC38F3C-EBFD-4577-B1B3-59AB8A8EB7C1}"/>
              </a:ext>
            </a:extLst>
          </p:cNvPr>
          <p:cNvPicPr>
            <a:picLocks noChangeAspect="1"/>
          </p:cNvPicPr>
          <p:nvPr/>
        </p:nvPicPr>
        <p:blipFill rotWithShape="1">
          <a:blip r:embed="rId4">
            <a:duotone>
              <a:schemeClr val="accent6">
                <a:shade val="45000"/>
                <a:satMod val="135000"/>
              </a:schemeClr>
              <a:prstClr val="white"/>
            </a:duotone>
          </a:blip>
          <a:srcRect l="3015" r="38726" b="11879"/>
          <a:stretch/>
        </p:blipFill>
        <p:spPr>
          <a:xfrm>
            <a:off x="2075659" y="1458317"/>
            <a:ext cx="1531100" cy="1256134"/>
          </a:xfrm>
          <a:prstGeom prst="rect">
            <a:avLst/>
          </a:prstGeom>
        </p:spPr>
      </p:pic>
      <p:sp>
        <p:nvSpPr>
          <p:cNvPr id="21" name="Rectangle 20">
            <a:extLst>
              <a:ext uri="{FF2B5EF4-FFF2-40B4-BE49-F238E27FC236}">
                <a16:creationId xmlns:a16="http://schemas.microsoft.com/office/drawing/2014/main" id="{945D7340-7C10-4781-9898-7FB2A8915A7E}"/>
              </a:ext>
            </a:extLst>
          </p:cNvPr>
          <p:cNvSpPr/>
          <p:nvPr/>
        </p:nvSpPr>
        <p:spPr>
          <a:xfrm>
            <a:off x="2204961" y="1001893"/>
            <a:ext cx="1272496" cy="415127"/>
          </a:xfrm>
          <a:prstGeom prst="rect">
            <a:avLst/>
          </a:prstGeom>
          <a:solidFill>
            <a:schemeClr val="bg1"/>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latin typeface="Arial" panose="020B0604020202020204" pitchFamily="34" charset="0"/>
                <a:cs typeface="Arial" panose="020B0604020202020204" pitchFamily="34" charset="0"/>
              </a:rPr>
              <a:t>miRNA</a:t>
            </a:r>
            <a:endParaRPr lang="en-US" sz="2800">
              <a:solidFill>
                <a:schemeClr val="tx1"/>
              </a:solidFill>
              <a:latin typeface="Arial" panose="020B0604020202020204" pitchFamily="34" charset="0"/>
              <a:cs typeface="Arial" panose="020B0604020202020204" pitchFamily="34" charset="0"/>
            </a:endParaRPr>
          </a:p>
        </p:txBody>
      </p:sp>
      <p:pic>
        <p:nvPicPr>
          <p:cNvPr id="27" name="Picture 26">
            <a:extLst>
              <a:ext uri="{FF2B5EF4-FFF2-40B4-BE49-F238E27FC236}">
                <a16:creationId xmlns:a16="http://schemas.microsoft.com/office/drawing/2014/main" id="{74B0D0C6-46B8-4F08-A37C-A75DF3EAA62B}"/>
              </a:ext>
            </a:extLst>
          </p:cNvPr>
          <p:cNvPicPr>
            <a:picLocks noChangeAspect="1"/>
          </p:cNvPicPr>
          <p:nvPr/>
        </p:nvPicPr>
        <p:blipFill rotWithShape="1">
          <a:blip r:embed="rId4">
            <a:duotone>
              <a:prstClr val="black"/>
              <a:schemeClr val="accent2">
                <a:tint val="45000"/>
                <a:satMod val="400000"/>
              </a:schemeClr>
            </a:duotone>
          </a:blip>
          <a:srcRect l="3016" r="22679" b="11879"/>
          <a:stretch/>
        </p:blipFill>
        <p:spPr>
          <a:xfrm>
            <a:off x="3737758" y="1458317"/>
            <a:ext cx="1952801" cy="1256134"/>
          </a:xfrm>
          <a:prstGeom prst="rect">
            <a:avLst/>
          </a:prstGeom>
        </p:spPr>
      </p:pic>
      <p:sp>
        <p:nvSpPr>
          <p:cNvPr id="28" name="Rectangle 27">
            <a:extLst>
              <a:ext uri="{FF2B5EF4-FFF2-40B4-BE49-F238E27FC236}">
                <a16:creationId xmlns:a16="http://schemas.microsoft.com/office/drawing/2014/main" id="{CAC891F9-7FFD-4D2E-9DD7-16968F156867}"/>
              </a:ext>
            </a:extLst>
          </p:cNvPr>
          <p:cNvSpPr/>
          <p:nvPr/>
        </p:nvSpPr>
        <p:spPr>
          <a:xfrm>
            <a:off x="3800526" y="973818"/>
            <a:ext cx="1818538" cy="471277"/>
          </a:xfrm>
          <a:prstGeom prst="rect">
            <a:avLst/>
          </a:prstGeom>
          <a:solidFill>
            <a:schemeClr val="bg1"/>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latin typeface="Arial" panose="020B0604020202020204" pitchFamily="34" charset="0"/>
                <a:cs typeface="Arial" panose="020B0604020202020204" pitchFamily="34" charset="0"/>
              </a:rPr>
              <a:t>Transcriptome</a:t>
            </a:r>
          </a:p>
        </p:txBody>
      </p:sp>
      <p:pic>
        <p:nvPicPr>
          <p:cNvPr id="32" name="Picture 31">
            <a:extLst>
              <a:ext uri="{FF2B5EF4-FFF2-40B4-BE49-F238E27FC236}">
                <a16:creationId xmlns:a16="http://schemas.microsoft.com/office/drawing/2014/main" id="{0C34BC62-65BA-4344-92CD-8BE9534329F3}"/>
              </a:ext>
            </a:extLst>
          </p:cNvPr>
          <p:cNvPicPr>
            <a:picLocks noChangeAspect="1"/>
          </p:cNvPicPr>
          <p:nvPr/>
        </p:nvPicPr>
        <p:blipFill rotWithShape="1">
          <a:blip r:embed="rId4">
            <a:duotone>
              <a:prstClr val="black"/>
              <a:schemeClr val="accent4">
                <a:tint val="45000"/>
                <a:satMod val="400000"/>
              </a:schemeClr>
            </a:duotone>
          </a:blip>
          <a:srcRect l="3016" r="38725" b="11879"/>
          <a:stretch/>
        </p:blipFill>
        <p:spPr>
          <a:xfrm>
            <a:off x="5821558" y="1458317"/>
            <a:ext cx="1531099" cy="1256134"/>
          </a:xfrm>
          <a:prstGeom prst="rect">
            <a:avLst/>
          </a:prstGeom>
        </p:spPr>
      </p:pic>
      <p:sp>
        <p:nvSpPr>
          <p:cNvPr id="34" name="Rectangle 33">
            <a:extLst>
              <a:ext uri="{FF2B5EF4-FFF2-40B4-BE49-F238E27FC236}">
                <a16:creationId xmlns:a16="http://schemas.microsoft.com/office/drawing/2014/main" id="{EC57C72E-9F94-43B0-ACD9-C6B8935E947D}"/>
              </a:ext>
            </a:extLst>
          </p:cNvPr>
          <p:cNvSpPr/>
          <p:nvPr/>
        </p:nvSpPr>
        <p:spPr>
          <a:xfrm>
            <a:off x="5942135" y="973818"/>
            <a:ext cx="1289944" cy="471277"/>
          </a:xfrm>
          <a:prstGeom prst="rect">
            <a:avLst/>
          </a:prstGeom>
          <a:solidFill>
            <a:schemeClr val="bg1"/>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latin typeface="Arial" panose="020B0604020202020204" pitchFamily="34" charset="0"/>
                <a:cs typeface="Arial" panose="020B0604020202020204" pitchFamily="34" charset="0"/>
              </a:rPr>
              <a:t>Proteome</a:t>
            </a:r>
          </a:p>
        </p:txBody>
      </p:sp>
      <p:pic>
        <p:nvPicPr>
          <p:cNvPr id="36" name="Picture 35">
            <a:extLst>
              <a:ext uri="{FF2B5EF4-FFF2-40B4-BE49-F238E27FC236}">
                <a16:creationId xmlns:a16="http://schemas.microsoft.com/office/drawing/2014/main" id="{93EBE36D-3E2F-47BD-BD49-16265A80C959}"/>
              </a:ext>
            </a:extLst>
          </p:cNvPr>
          <p:cNvPicPr>
            <a:picLocks noChangeAspect="1"/>
          </p:cNvPicPr>
          <p:nvPr/>
        </p:nvPicPr>
        <p:blipFill rotWithShape="1">
          <a:blip r:embed="rId4">
            <a:duotone>
              <a:prstClr val="black"/>
              <a:schemeClr val="accent3">
                <a:tint val="45000"/>
                <a:satMod val="400000"/>
              </a:schemeClr>
            </a:duotone>
          </a:blip>
          <a:srcRect l="3016" r="38725" b="11879"/>
          <a:stretch/>
        </p:blipFill>
        <p:spPr>
          <a:xfrm>
            <a:off x="7483654" y="1458317"/>
            <a:ext cx="1531099" cy="1256134"/>
          </a:xfrm>
          <a:prstGeom prst="rect">
            <a:avLst/>
          </a:prstGeom>
        </p:spPr>
      </p:pic>
      <p:sp>
        <p:nvSpPr>
          <p:cNvPr id="37" name="Rectangle 36">
            <a:extLst>
              <a:ext uri="{FF2B5EF4-FFF2-40B4-BE49-F238E27FC236}">
                <a16:creationId xmlns:a16="http://schemas.microsoft.com/office/drawing/2014/main" id="{1C66BC43-7B72-468F-8930-E4710C437FF7}"/>
              </a:ext>
            </a:extLst>
          </p:cNvPr>
          <p:cNvSpPr/>
          <p:nvPr/>
        </p:nvSpPr>
        <p:spPr>
          <a:xfrm>
            <a:off x="7521449" y="973818"/>
            <a:ext cx="1455508" cy="471277"/>
          </a:xfrm>
          <a:prstGeom prst="rect">
            <a:avLst/>
          </a:prstGeom>
          <a:solidFill>
            <a:schemeClr val="bg1"/>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latin typeface="Arial" panose="020B0604020202020204" pitchFamily="34" charset="0"/>
                <a:cs typeface="Arial" panose="020B0604020202020204" pitchFamily="34" charset="0"/>
              </a:rPr>
              <a:t>Metabolome</a:t>
            </a:r>
          </a:p>
        </p:txBody>
      </p:sp>
      <p:sp>
        <p:nvSpPr>
          <p:cNvPr id="25" name="Rectangle 24">
            <a:extLst>
              <a:ext uri="{FF2B5EF4-FFF2-40B4-BE49-F238E27FC236}">
                <a16:creationId xmlns:a16="http://schemas.microsoft.com/office/drawing/2014/main" id="{CFED595F-DECE-4481-9994-1E44B14F044D}"/>
              </a:ext>
            </a:extLst>
          </p:cNvPr>
          <p:cNvSpPr/>
          <p:nvPr/>
        </p:nvSpPr>
        <p:spPr>
          <a:xfrm>
            <a:off x="4014413" y="2966136"/>
            <a:ext cx="1272496" cy="415127"/>
          </a:xfrm>
          <a:prstGeom prst="rect">
            <a:avLst/>
          </a:prstGeom>
          <a:solidFill>
            <a:schemeClr val="bg1"/>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latin typeface="Arial" panose="020B0604020202020204" pitchFamily="34" charset="0"/>
                <a:cs typeface="Arial" panose="020B0604020202020204" pitchFamily="34" charset="0"/>
              </a:rPr>
              <a:t>Dim. Red.</a:t>
            </a:r>
            <a:endParaRPr lang="en-US" sz="2800">
              <a:solidFill>
                <a:schemeClr val="tx1"/>
              </a:solidFill>
              <a:latin typeface="Arial" panose="020B0604020202020204" pitchFamily="34" charset="0"/>
              <a:cs typeface="Arial" panose="020B0604020202020204" pitchFamily="34" charset="0"/>
            </a:endParaRPr>
          </a:p>
        </p:txBody>
      </p:sp>
      <p:sp>
        <p:nvSpPr>
          <p:cNvPr id="6" name="Left Brace 5">
            <a:extLst>
              <a:ext uri="{FF2B5EF4-FFF2-40B4-BE49-F238E27FC236}">
                <a16:creationId xmlns:a16="http://schemas.microsoft.com/office/drawing/2014/main" id="{12DBA1D0-361D-48CD-9D93-2B5EBC2A2FF8}"/>
              </a:ext>
            </a:extLst>
          </p:cNvPr>
          <p:cNvSpPr/>
          <p:nvPr/>
        </p:nvSpPr>
        <p:spPr>
          <a:xfrm rot="16200000">
            <a:off x="4550143" y="-1529311"/>
            <a:ext cx="215072" cy="8714147"/>
          </a:xfrm>
          <a:prstGeom prst="leftBrace">
            <a:avLst/>
          </a:prstGeom>
          <a:ln>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5" name="Title 1">
            <a:extLst>
              <a:ext uri="{FF2B5EF4-FFF2-40B4-BE49-F238E27FC236}">
                <a16:creationId xmlns:a16="http://schemas.microsoft.com/office/drawing/2014/main" id="{B8ECD91B-AF95-4FBD-B811-C29353628BAC}"/>
              </a:ext>
            </a:extLst>
          </p:cNvPr>
          <p:cNvSpPr txBox="1">
            <a:spLocks/>
          </p:cNvSpPr>
          <p:nvPr/>
        </p:nvSpPr>
        <p:spPr>
          <a:xfrm>
            <a:off x="220718" y="258115"/>
            <a:ext cx="8702565" cy="472657"/>
          </a:xfrm>
          <a:prstGeom prst="rect">
            <a:avLst/>
          </a:prstGeom>
        </p:spPr>
        <p:txBody>
          <a:bodyPr anchor="t" anchorCtr="0"/>
          <a:lstStyle>
            <a:lvl1pPr algn="ctr">
              <a:spcBef>
                <a:spcPct val="0"/>
              </a:spcBef>
              <a:buNone/>
              <a:defRPr sz="3000" b="1" baseline="0">
                <a:solidFill>
                  <a:schemeClr val="tx2"/>
                </a:solidFill>
                <a:latin typeface="+mj-lt"/>
                <a:ea typeface="+mj-ea"/>
                <a:cs typeface="+mj-cs"/>
              </a:defRPr>
            </a:lvl1pPr>
          </a:lstStyle>
          <a:p>
            <a:r>
              <a:rPr lang="en-US"/>
              <a:t>Two Steps: Dimensionality Reduction, then Mediation </a:t>
            </a:r>
          </a:p>
        </p:txBody>
      </p:sp>
      <p:sp>
        <p:nvSpPr>
          <p:cNvPr id="26" name="Rectangle 25">
            <a:extLst>
              <a:ext uri="{FF2B5EF4-FFF2-40B4-BE49-F238E27FC236}">
                <a16:creationId xmlns:a16="http://schemas.microsoft.com/office/drawing/2014/main" id="{88508BC8-8947-4BB0-B05B-B38513EE9012}"/>
              </a:ext>
            </a:extLst>
          </p:cNvPr>
          <p:cNvSpPr/>
          <p:nvPr/>
        </p:nvSpPr>
        <p:spPr>
          <a:xfrm>
            <a:off x="1680118" y="3480590"/>
            <a:ext cx="6809678" cy="1239971"/>
          </a:xfrm>
          <a:prstGeom prst="rect">
            <a:avLst/>
          </a:prstGeom>
          <a:noFill/>
          <a:ln w="19050">
            <a:solidFill>
              <a:schemeClr val="tx1"/>
            </a:solidFill>
            <a:prstDash val="sys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FE8C5FFA-EAE3-4689-BD84-7C8CEA92190F}"/>
              </a:ext>
            </a:extLst>
          </p:cNvPr>
          <p:cNvSpPr txBox="1"/>
          <p:nvPr/>
        </p:nvSpPr>
        <p:spPr>
          <a:xfrm>
            <a:off x="3245324" y="4384629"/>
            <a:ext cx="3061992" cy="369332"/>
          </a:xfrm>
          <a:prstGeom prst="rect">
            <a:avLst/>
          </a:prstGeom>
          <a:noFill/>
        </p:spPr>
        <p:txBody>
          <a:bodyPr wrap="none" rtlCol="0">
            <a:spAutoFit/>
          </a:bodyPr>
          <a:lstStyle/>
          <a:p>
            <a:r>
              <a:rPr lang="en-US"/>
              <a:t>Mediation tested using </a:t>
            </a:r>
            <a:r>
              <a:rPr lang="en-US" b="1" i="1"/>
              <a:t>HIMA*</a:t>
            </a:r>
          </a:p>
        </p:txBody>
      </p:sp>
      <p:sp>
        <p:nvSpPr>
          <p:cNvPr id="3" name="TextBox 2">
            <a:extLst>
              <a:ext uri="{FF2B5EF4-FFF2-40B4-BE49-F238E27FC236}">
                <a16:creationId xmlns:a16="http://schemas.microsoft.com/office/drawing/2014/main" id="{1FC1AB28-5F98-440F-9263-98594EA63282}"/>
              </a:ext>
            </a:extLst>
          </p:cNvPr>
          <p:cNvSpPr txBox="1"/>
          <p:nvPr/>
        </p:nvSpPr>
        <p:spPr>
          <a:xfrm>
            <a:off x="4432454" y="4872906"/>
            <a:ext cx="4711546" cy="338554"/>
          </a:xfrm>
          <a:prstGeom prst="rect">
            <a:avLst/>
          </a:prstGeom>
          <a:noFill/>
        </p:spPr>
        <p:txBody>
          <a:bodyPr wrap="none" rtlCol="0">
            <a:spAutoFit/>
          </a:bodyPr>
          <a:lstStyle/>
          <a:p>
            <a:r>
              <a:rPr lang="en-US" sz="1600">
                <a:solidFill>
                  <a:srgbClr val="000000"/>
                </a:solidFill>
                <a:latin typeface="Open Sans" panose="020B0606030504020204" pitchFamily="34" charset="0"/>
              </a:rPr>
              <a:t>*Lock et al., </a:t>
            </a:r>
            <a:r>
              <a:rPr lang="en-US" sz="1600" i="1">
                <a:solidFill>
                  <a:srgbClr val="000000"/>
                </a:solidFill>
                <a:latin typeface="Open Sans" panose="020B0606030504020204" pitchFamily="34" charset="0"/>
              </a:rPr>
              <a:t>The Annals of Applied Statistics</a:t>
            </a:r>
            <a:r>
              <a:rPr lang="en-US" sz="1600">
                <a:solidFill>
                  <a:srgbClr val="000000"/>
                </a:solidFill>
                <a:latin typeface="Open Sans" panose="020B0606030504020204" pitchFamily="34" charset="0"/>
              </a:rPr>
              <a:t>, 2013</a:t>
            </a:r>
            <a:endParaRPr lang="en-US" sz="1600"/>
          </a:p>
        </p:txBody>
      </p:sp>
    </p:spTree>
    <p:extLst>
      <p:ext uri="{BB962C8B-B14F-4D97-AF65-F5344CB8AC3E}">
        <p14:creationId xmlns:p14="http://schemas.microsoft.com/office/powerpoint/2010/main" val="17299158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calendar&#10;&#10;Description automatically generated">
            <a:extLst>
              <a:ext uri="{FF2B5EF4-FFF2-40B4-BE49-F238E27FC236}">
                <a16:creationId xmlns:a16="http://schemas.microsoft.com/office/drawing/2014/main" id="{873956BF-6CEF-10E0-0074-54FFE09097B5}"/>
              </a:ext>
            </a:extLst>
          </p:cNvPr>
          <p:cNvPicPr>
            <a:picLocks noChangeAspect="1"/>
          </p:cNvPicPr>
          <p:nvPr/>
        </p:nvPicPr>
        <p:blipFill rotWithShape="1">
          <a:blip r:embed="rId3">
            <a:extLst>
              <a:ext uri="{28A0092B-C50C-407E-A947-70E740481C1C}">
                <a14:useLocalDpi xmlns:a14="http://schemas.microsoft.com/office/drawing/2010/main" val="0"/>
              </a:ext>
            </a:extLst>
          </a:blip>
          <a:srcRect l="47100" t="49019" r="29308" b="31773"/>
          <a:stretch/>
        </p:blipFill>
        <p:spPr>
          <a:xfrm>
            <a:off x="0" y="0"/>
            <a:ext cx="1409582" cy="885825"/>
          </a:xfrm>
          <a:prstGeom prst="rect">
            <a:avLst/>
          </a:prstGeom>
        </p:spPr>
      </p:pic>
      <p:pic>
        <p:nvPicPr>
          <p:cNvPr id="9" name="Picture 8" descr="A picture containing screenshot, text, rectangle, diagram&#10;&#10;Description automatically generated">
            <a:extLst>
              <a:ext uri="{FF2B5EF4-FFF2-40B4-BE49-F238E27FC236}">
                <a16:creationId xmlns:a16="http://schemas.microsoft.com/office/drawing/2014/main" id="{D8F6504C-B724-7632-515A-0700B0E680A2}"/>
              </a:ext>
            </a:extLst>
          </p:cNvPr>
          <p:cNvPicPr>
            <a:picLocks noChangeAspect="1"/>
          </p:cNvPicPr>
          <p:nvPr/>
        </p:nvPicPr>
        <p:blipFill rotWithShape="1">
          <a:blip r:embed="rId4"/>
          <a:srcRect l="3199" r="29927" b="11765"/>
          <a:stretch/>
        </p:blipFill>
        <p:spPr>
          <a:xfrm>
            <a:off x="213136" y="1831765"/>
            <a:ext cx="3898238" cy="2285999"/>
          </a:xfrm>
          <a:prstGeom prst="rect">
            <a:avLst/>
          </a:prstGeom>
        </p:spPr>
      </p:pic>
      <p:sp>
        <p:nvSpPr>
          <p:cNvPr id="10" name="TextBox 9">
            <a:extLst>
              <a:ext uri="{FF2B5EF4-FFF2-40B4-BE49-F238E27FC236}">
                <a16:creationId xmlns:a16="http://schemas.microsoft.com/office/drawing/2014/main" id="{F741C8CA-1A92-972A-4FE6-4947CB9327FC}"/>
              </a:ext>
            </a:extLst>
          </p:cNvPr>
          <p:cNvSpPr txBox="1"/>
          <p:nvPr/>
        </p:nvSpPr>
        <p:spPr>
          <a:xfrm>
            <a:off x="902363" y="1346775"/>
            <a:ext cx="3173048" cy="553998"/>
          </a:xfrm>
          <a:prstGeom prst="rect">
            <a:avLst/>
          </a:prstGeom>
          <a:noFill/>
        </p:spPr>
        <p:txBody>
          <a:bodyPr wrap="none" rtlCol="0">
            <a:spAutoFit/>
          </a:bodyPr>
          <a:lstStyle/>
          <a:p>
            <a:r>
              <a:rPr lang="en-US" sz="3000"/>
              <a:t>Step 1: JIVE Results</a:t>
            </a:r>
          </a:p>
        </p:txBody>
      </p:sp>
      <p:pic>
        <p:nvPicPr>
          <p:cNvPr id="13" name="Picture 12" descr="A picture containing screenshot, text, rectangle, diagram&#10;&#10;Description automatically generated">
            <a:extLst>
              <a:ext uri="{FF2B5EF4-FFF2-40B4-BE49-F238E27FC236}">
                <a16:creationId xmlns:a16="http://schemas.microsoft.com/office/drawing/2014/main" id="{73D43EBC-1199-8DA8-6D0F-600C465ACFC9}"/>
              </a:ext>
            </a:extLst>
          </p:cNvPr>
          <p:cNvPicPr>
            <a:picLocks noChangeAspect="1"/>
          </p:cNvPicPr>
          <p:nvPr/>
        </p:nvPicPr>
        <p:blipFill rotWithShape="1">
          <a:blip r:embed="rId4"/>
          <a:srcRect l="73789" t="22378" r="13002" b="58002"/>
          <a:stretch/>
        </p:blipFill>
        <p:spPr>
          <a:xfrm>
            <a:off x="4123406" y="2884572"/>
            <a:ext cx="770015" cy="508334"/>
          </a:xfrm>
          <a:prstGeom prst="rect">
            <a:avLst/>
          </a:prstGeom>
        </p:spPr>
      </p:pic>
    </p:spTree>
    <p:extLst>
      <p:ext uri="{BB962C8B-B14F-4D97-AF65-F5344CB8AC3E}">
        <p14:creationId xmlns:p14="http://schemas.microsoft.com/office/powerpoint/2010/main" val="4767995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calendar&#10;&#10;Description automatically generated">
            <a:extLst>
              <a:ext uri="{FF2B5EF4-FFF2-40B4-BE49-F238E27FC236}">
                <a16:creationId xmlns:a16="http://schemas.microsoft.com/office/drawing/2014/main" id="{873956BF-6CEF-10E0-0074-54FFE09097B5}"/>
              </a:ext>
            </a:extLst>
          </p:cNvPr>
          <p:cNvPicPr>
            <a:picLocks noChangeAspect="1"/>
          </p:cNvPicPr>
          <p:nvPr/>
        </p:nvPicPr>
        <p:blipFill rotWithShape="1">
          <a:blip r:embed="rId3">
            <a:extLst>
              <a:ext uri="{28A0092B-C50C-407E-A947-70E740481C1C}">
                <a14:useLocalDpi xmlns:a14="http://schemas.microsoft.com/office/drawing/2010/main" val="0"/>
              </a:ext>
            </a:extLst>
          </a:blip>
          <a:srcRect l="47100" t="49019" r="29308" b="31773"/>
          <a:stretch/>
        </p:blipFill>
        <p:spPr>
          <a:xfrm>
            <a:off x="0" y="0"/>
            <a:ext cx="1409582" cy="885825"/>
          </a:xfrm>
          <a:prstGeom prst="rect">
            <a:avLst/>
          </a:prstGeom>
        </p:spPr>
      </p:pic>
      <p:pic>
        <p:nvPicPr>
          <p:cNvPr id="9" name="Picture 8" descr="A picture containing screenshot, text, rectangle, diagram&#10;&#10;Description automatically generated">
            <a:extLst>
              <a:ext uri="{FF2B5EF4-FFF2-40B4-BE49-F238E27FC236}">
                <a16:creationId xmlns:a16="http://schemas.microsoft.com/office/drawing/2014/main" id="{D8F6504C-B724-7632-515A-0700B0E680A2}"/>
              </a:ext>
            </a:extLst>
          </p:cNvPr>
          <p:cNvPicPr>
            <a:picLocks noChangeAspect="1"/>
          </p:cNvPicPr>
          <p:nvPr/>
        </p:nvPicPr>
        <p:blipFill rotWithShape="1">
          <a:blip r:embed="rId4"/>
          <a:srcRect l="3199" r="29927" b="11765"/>
          <a:stretch/>
        </p:blipFill>
        <p:spPr>
          <a:xfrm>
            <a:off x="213136" y="1831765"/>
            <a:ext cx="3898238" cy="2285999"/>
          </a:xfrm>
          <a:prstGeom prst="rect">
            <a:avLst/>
          </a:prstGeom>
        </p:spPr>
      </p:pic>
      <p:sp>
        <p:nvSpPr>
          <p:cNvPr id="10" name="TextBox 9">
            <a:extLst>
              <a:ext uri="{FF2B5EF4-FFF2-40B4-BE49-F238E27FC236}">
                <a16:creationId xmlns:a16="http://schemas.microsoft.com/office/drawing/2014/main" id="{F741C8CA-1A92-972A-4FE6-4947CB9327FC}"/>
              </a:ext>
            </a:extLst>
          </p:cNvPr>
          <p:cNvSpPr txBox="1"/>
          <p:nvPr/>
        </p:nvSpPr>
        <p:spPr>
          <a:xfrm>
            <a:off x="902363" y="1346775"/>
            <a:ext cx="3173048" cy="553998"/>
          </a:xfrm>
          <a:prstGeom prst="rect">
            <a:avLst/>
          </a:prstGeom>
          <a:noFill/>
        </p:spPr>
        <p:txBody>
          <a:bodyPr wrap="none" rtlCol="0">
            <a:spAutoFit/>
          </a:bodyPr>
          <a:lstStyle/>
          <a:p>
            <a:r>
              <a:rPr lang="en-US" sz="3000"/>
              <a:t>Step 1: JIVE Results</a:t>
            </a:r>
          </a:p>
        </p:txBody>
      </p:sp>
      <p:sp>
        <p:nvSpPr>
          <p:cNvPr id="11" name="TextBox 10">
            <a:extLst>
              <a:ext uri="{FF2B5EF4-FFF2-40B4-BE49-F238E27FC236}">
                <a16:creationId xmlns:a16="http://schemas.microsoft.com/office/drawing/2014/main" id="{717156B5-8E20-C780-762C-71B66B0495E3}"/>
              </a:ext>
            </a:extLst>
          </p:cNvPr>
          <p:cNvSpPr txBox="1"/>
          <p:nvPr/>
        </p:nvSpPr>
        <p:spPr>
          <a:xfrm>
            <a:off x="4893421" y="341284"/>
            <a:ext cx="4160113" cy="553998"/>
          </a:xfrm>
          <a:prstGeom prst="rect">
            <a:avLst/>
          </a:prstGeom>
          <a:noFill/>
        </p:spPr>
        <p:txBody>
          <a:bodyPr wrap="none" rtlCol="0">
            <a:spAutoFit/>
          </a:bodyPr>
          <a:lstStyle/>
          <a:p>
            <a:r>
              <a:rPr lang="en-US" sz="3000"/>
              <a:t>Step 2: Mediation Results</a:t>
            </a:r>
          </a:p>
        </p:txBody>
      </p:sp>
      <p:pic>
        <p:nvPicPr>
          <p:cNvPr id="13" name="Picture 12" descr="A picture containing screenshot, text, rectangle, diagram&#10;&#10;Description automatically generated">
            <a:extLst>
              <a:ext uri="{FF2B5EF4-FFF2-40B4-BE49-F238E27FC236}">
                <a16:creationId xmlns:a16="http://schemas.microsoft.com/office/drawing/2014/main" id="{73D43EBC-1199-8DA8-6D0F-600C465ACFC9}"/>
              </a:ext>
            </a:extLst>
          </p:cNvPr>
          <p:cNvPicPr>
            <a:picLocks noChangeAspect="1"/>
          </p:cNvPicPr>
          <p:nvPr/>
        </p:nvPicPr>
        <p:blipFill rotWithShape="1">
          <a:blip r:embed="rId4"/>
          <a:srcRect l="73789" t="22378" r="13002" b="58002"/>
          <a:stretch/>
        </p:blipFill>
        <p:spPr>
          <a:xfrm>
            <a:off x="4123406" y="2884572"/>
            <a:ext cx="770015" cy="508334"/>
          </a:xfrm>
          <a:prstGeom prst="rect">
            <a:avLst/>
          </a:prstGeom>
        </p:spPr>
      </p:pic>
      <p:pic>
        <p:nvPicPr>
          <p:cNvPr id="8" name="Picture 7" descr="A graph showing a number of data&#10;&#10;Description automatically generated with medium confidence">
            <a:extLst>
              <a:ext uri="{FF2B5EF4-FFF2-40B4-BE49-F238E27FC236}">
                <a16:creationId xmlns:a16="http://schemas.microsoft.com/office/drawing/2014/main" id="{C120BA66-0B11-1013-5060-C1E9FC964E82}"/>
              </a:ext>
            </a:extLst>
          </p:cNvPr>
          <p:cNvPicPr>
            <a:picLocks noChangeAspect="1"/>
          </p:cNvPicPr>
          <p:nvPr/>
        </p:nvPicPr>
        <p:blipFill>
          <a:blip r:embed="rId5"/>
          <a:stretch>
            <a:fillRect/>
          </a:stretch>
        </p:blipFill>
        <p:spPr>
          <a:xfrm rot="16200000">
            <a:off x="4969049" y="2099266"/>
            <a:ext cx="4008858" cy="1750995"/>
          </a:xfrm>
          <a:prstGeom prst="rect">
            <a:avLst/>
          </a:prstGeom>
        </p:spPr>
      </p:pic>
    </p:spTree>
    <p:extLst>
      <p:ext uri="{BB962C8B-B14F-4D97-AF65-F5344CB8AC3E}">
        <p14:creationId xmlns:p14="http://schemas.microsoft.com/office/powerpoint/2010/main" val="18148624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calendar&#10;&#10;Description automatically generated">
            <a:extLst>
              <a:ext uri="{FF2B5EF4-FFF2-40B4-BE49-F238E27FC236}">
                <a16:creationId xmlns:a16="http://schemas.microsoft.com/office/drawing/2014/main" id="{873956BF-6CEF-10E0-0074-54FFE09097B5}"/>
              </a:ext>
            </a:extLst>
          </p:cNvPr>
          <p:cNvPicPr>
            <a:picLocks noChangeAspect="1"/>
          </p:cNvPicPr>
          <p:nvPr/>
        </p:nvPicPr>
        <p:blipFill rotWithShape="1">
          <a:blip r:embed="rId2">
            <a:extLst>
              <a:ext uri="{28A0092B-C50C-407E-A947-70E740481C1C}">
                <a14:useLocalDpi xmlns:a14="http://schemas.microsoft.com/office/drawing/2010/main" val="0"/>
              </a:ext>
            </a:extLst>
          </a:blip>
          <a:srcRect l="47100" t="49019" r="29308" b="31773"/>
          <a:stretch/>
        </p:blipFill>
        <p:spPr>
          <a:xfrm>
            <a:off x="25003" y="28575"/>
            <a:ext cx="1409582" cy="885825"/>
          </a:xfrm>
          <a:prstGeom prst="rect">
            <a:avLst/>
          </a:prstGeom>
        </p:spPr>
      </p:pic>
      <p:sp>
        <p:nvSpPr>
          <p:cNvPr id="2" name="TextBox 1">
            <a:extLst>
              <a:ext uri="{FF2B5EF4-FFF2-40B4-BE49-F238E27FC236}">
                <a16:creationId xmlns:a16="http://schemas.microsoft.com/office/drawing/2014/main" id="{B8B48498-8207-1BA6-F53E-94C793680732}"/>
              </a:ext>
            </a:extLst>
          </p:cNvPr>
          <p:cNvSpPr txBox="1"/>
          <p:nvPr/>
        </p:nvSpPr>
        <p:spPr>
          <a:xfrm>
            <a:off x="1520090" y="112453"/>
            <a:ext cx="7443390" cy="523220"/>
          </a:xfrm>
          <a:prstGeom prst="rect">
            <a:avLst/>
          </a:prstGeom>
        </p:spPr>
        <p:txBody>
          <a:bodyPr anchor="t" anchorCtr="0"/>
          <a:lstStyle>
            <a:defPPr>
              <a:defRPr lang="en-US"/>
            </a:defPPr>
            <a:lvl1pPr algn="ctr">
              <a:spcBef>
                <a:spcPct val="0"/>
              </a:spcBef>
              <a:buNone/>
              <a:defRPr sz="2800" b="1">
                <a:solidFill>
                  <a:schemeClr val="tx2"/>
                </a:solidFill>
                <a:latin typeface="+mj-lt"/>
                <a:ea typeface="+mj-ea"/>
                <a:cs typeface="+mj-cs"/>
              </a:defRPr>
            </a:lvl1pPr>
          </a:lstStyle>
          <a:p>
            <a:pPr algn="l"/>
            <a:r>
              <a:rPr lang="en-US" dirty="0"/>
              <a:t>Feature Level Associations- Individual Factors</a:t>
            </a:r>
          </a:p>
        </p:txBody>
      </p:sp>
      <p:pic>
        <p:nvPicPr>
          <p:cNvPr id="6" name="Picture 5" descr="A diagram of dna sequence&#10;&#10;Description automatically generated">
            <a:extLst>
              <a:ext uri="{FF2B5EF4-FFF2-40B4-BE49-F238E27FC236}">
                <a16:creationId xmlns:a16="http://schemas.microsoft.com/office/drawing/2014/main" id="{B06742C5-BBD6-CAFA-6405-581738AD31B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13864" r="7929" b="69063"/>
          <a:stretch/>
        </p:blipFill>
        <p:spPr bwMode="auto">
          <a:xfrm>
            <a:off x="1605596" y="602606"/>
            <a:ext cx="7443392" cy="1072797"/>
          </a:xfrm>
          <a:prstGeom prst="rect">
            <a:avLst/>
          </a:prstGeom>
          <a:ln>
            <a:noFill/>
          </a:ln>
          <a:extLst>
            <a:ext uri="{53640926-AAD7-44D8-BBD7-CCE9431645EC}">
              <a14:shadowObscured xmlns:a14="http://schemas.microsoft.com/office/drawing/2010/main"/>
            </a:ext>
          </a:extLst>
        </p:spPr>
      </p:pic>
      <p:pic>
        <p:nvPicPr>
          <p:cNvPr id="3" name="Picture 2" descr="A diagram of dna sequence&#10;&#10;Description automatically generated">
            <a:extLst>
              <a:ext uri="{FF2B5EF4-FFF2-40B4-BE49-F238E27FC236}">
                <a16:creationId xmlns:a16="http://schemas.microsoft.com/office/drawing/2014/main" id="{963834B0-E32A-58A3-461B-CEF31818FC5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45119" r="7929" b="-1"/>
          <a:stretch/>
        </p:blipFill>
        <p:spPr bwMode="auto">
          <a:xfrm>
            <a:off x="1605598" y="1582614"/>
            <a:ext cx="7443390" cy="3448433"/>
          </a:xfrm>
          <a:prstGeom prst="rect">
            <a:avLst/>
          </a:prstGeom>
          <a:ln>
            <a:noFill/>
          </a:ln>
          <a:extLst>
            <a:ext uri="{53640926-AAD7-44D8-BBD7-CCE9431645EC}">
              <a14:shadowObscured xmlns:a14="http://schemas.microsoft.com/office/drawing/2010/main"/>
            </a:ext>
          </a:extLst>
        </p:spPr>
      </p:pic>
      <p:sp>
        <p:nvSpPr>
          <p:cNvPr id="5" name="Rectangle 4">
            <a:extLst>
              <a:ext uri="{FF2B5EF4-FFF2-40B4-BE49-F238E27FC236}">
                <a16:creationId xmlns:a16="http://schemas.microsoft.com/office/drawing/2014/main" id="{50505096-EF85-EAA0-1FC2-9C596EF92F20}"/>
              </a:ext>
            </a:extLst>
          </p:cNvPr>
          <p:cNvSpPr/>
          <p:nvPr/>
        </p:nvSpPr>
        <p:spPr>
          <a:xfrm>
            <a:off x="1605596" y="602606"/>
            <a:ext cx="7272379" cy="439282"/>
          </a:xfrm>
          <a:prstGeom prst="rect">
            <a:avLst/>
          </a:prstGeom>
          <a:noFill/>
          <a:ln w="3810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22401719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calendar&#10;&#10;Description automatically generated">
            <a:extLst>
              <a:ext uri="{FF2B5EF4-FFF2-40B4-BE49-F238E27FC236}">
                <a16:creationId xmlns:a16="http://schemas.microsoft.com/office/drawing/2014/main" id="{873956BF-6CEF-10E0-0074-54FFE09097B5}"/>
              </a:ext>
            </a:extLst>
          </p:cNvPr>
          <p:cNvPicPr>
            <a:picLocks noChangeAspect="1"/>
          </p:cNvPicPr>
          <p:nvPr/>
        </p:nvPicPr>
        <p:blipFill rotWithShape="1">
          <a:blip r:embed="rId2">
            <a:extLst>
              <a:ext uri="{28A0092B-C50C-407E-A947-70E740481C1C}">
                <a14:useLocalDpi xmlns:a14="http://schemas.microsoft.com/office/drawing/2010/main" val="0"/>
              </a:ext>
            </a:extLst>
          </a:blip>
          <a:srcRect l="47100" t="49019" r="29308" b="31773"/>
          <a:stretch/>
        </p:blipFill>
        <p:spPr>
          <a:xfrm>
            <a:off x="25003" y="28575"/>
            <a:ext cx="1409582" cy="885825"/>
          </a:xfrm>
          <a:prstGeom prst="rect">
            <a:avLst/>
          </a:prstGeom>
        </p:spPr>
      </p:pic>
      <p:sp>
        <p:nvSpPr>
          <p:cNvPr id="2" name="TextBox 1">
            <a:extLst>
              <a:ext uri="{FF2B5EF4-FFF2-40B4-BE49-F238E27FC236}">
                <a16:creationId xmlns:a16="http://schemas.microsoft.com/office/drawing/2014/main" id="{B8B48498-8207-1BA6-F53E-94C793680732}"/>
              </a:ext>
            </a:extLst>
          </p:cNvPr>
          <p:cNvSpPr txBox="1"/>
          <p:nvPr/>
        </p:nvSpPr>
        <p:spPr>
          <a:xfrm>
            <a:off x="1605596" y="112453"/>
            <a:ext cx="7443390" cy="523220"/>
          </a:xfrm>
          <a:prstGeom prst="rect">
            <a:avLst/>
          </a:prstGeom>
        </p:spPr>
        <p:txBody>
          <a:bodyPr anchor="t" anchorCtr="0"/>
          <a:lstStyle>
            <a:defPPr>
              <a:defRPr lang="en-US"/>
            </a:defPPr>
            <a:lvl1pPr algn="ctr">
              <a:spcBef>
                <a:spcPct val="0"/>
              </a:spcBef>
              <a:buNone/>
              <a:defRPr sz="2800" b="1">
                <a:solidFill>
                  <a:schemeClr val="tx2"/>
                </a:solidFill>
                <a:latin typeface="+mj-lt"/>
                <a:ea typeface="+mj-ea"/>
                <a:cs typeface="+mj-cs"/>
              </a:defRPr>
            </a:lvl1pPr>
          </a:lstStyle>
          <a:p>
            <a:pPr algn="l"/>
            <a:r>
              <a:rPr lang="en-US" dirty="0"/>
              <a:t>Feature Level Associations- Joint Factors</a:t>
            </a:r>
          </a:p>
        </p:txBody>
      </p:sp>
      <p:pic>
        <p:nvPicPr>
          <p:cNvPr id="6" name="Picture 5" descr="A diagram of dna sequence&#10;&#10;Description automatically generated">
            <a:extLst>
              <a:ext uri="{FF2B5EF4-FFF2-40B4-BE49-F238E27FC236}">
                <a16:creationId xmlns:a16="http://schemas.microsoft.com/office/drawing/2014/main" id="{B06742C5-BBD6-CAFA-6405-581738AD31B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13864" r="7929" b="69063"/>
          <a:stretch/>
        </p:blipFill>
        <p:spPr bwMode="auto">
          <a:xfrm>
            <a:off x="1605596" y="602606"/>
            <a:ext cx="7443392" cy="1072797"/>
          </a:xfrm>
          <a:prstGeom prst="rect">
            <a:avLst/>
          </a:prstGeom>
          <a:ln>
            <a:noFill/>
          </a:ln>
          <a:extLst>
            <a:ext uri="{53640926-AAD7-44D8-BBD7-CCE9431645EC}">
              <a14:shadowObscured xmlns:a14="http://schemas.microsoft.com/office/drawing/2010/main"/>
            </a:ext>
          </a:extLst>
        </p:spPr>
      </p:pic>
      <p:pic>
        <p:nvPicPr>
          <p:cNvPr id="3" name="Picture 2" descr="A diagram of dna sequence&#10;&#10;Description automatically generated">
            <a:extLst>
              <a:ext uri="{FF2B5EF4-FFF2-40B4-BE49-F238E27FC236}">
                <a16:creationId xmlns:a16="http://schemas.microsoft.com/office/drawing/2014/main" id="{963834B0-E32A-58A3-461B-CEF31818FC5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45119" r="7929" b="-1"/>
          <a:stretch/>
        </p:blipFill>
        <p:spPr bwMode="auto">
          <a:xfrm>
            <a:off x="1605598" y="1582614"/>
            <a:ext cx="7443390" cy="3448433"/>
          </a:xfrm>
          <a:prstGeom prst="rect">
            <a:avLst/>
          </a:prstGeom>
          <a:ln>
            <a:noFill/>
          </a:ln>
          <a:extLst>
            <a:ext uri="{53640926-AAD7-44D8-BBD7-CCE9431645EC}">
              <a14:shadowObscured xmlns:a14="http://schemas.microsoft.com/office/drawing/2010/main"/>
            </a:ext>
          </a:extLst>
        </p:spPr>
      </p:pic>
      <p:sp>
        <p:nvSpPr>
          <p:cNvPr id="7" name="Rectangle 6">
            <a:extLst>
              <a:ext uri="{FF2B5EF4-FFF2-40B4-BE49-F238E27FC236}">
                <a16:creationId xmlns:a16="http://schemas.microsoft.com/office/drawing/2014/main" id="{EC3C701A-518C-ACCC-A212-F502CD277E86}"/>
              </a:ext>
            </a:extLst>
          </p:cNvPr>
          <p:cNvSpPr/>
          <p:nvPr/>
        </p:nvSpPr>
        <p:spPr>
          <a:xfrm>
            <a:off x="1636088" y="1039804"/>
            <a:ext cx="3169060" cy="291013"/>
          </a:xfrm>
          <a:prstGeom prst="rect">
            <a:avLst/>
          </a:prstGeom>
          <a:noFill/>
          <a:ln w="3810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Rectangle 7">
            <a:extLst>
              <a:ext uri="{FF2B5EF4-FFF2-40B4-BE49-F238E27FC236}">
                <a16:creationId xmlns:a16="http://schemas.microsoft.com/office/drawing/2014/main" id="{61CB94C7-4293-561D-F1A7-C8F72FB66F38}"/>
              </a:ext>
            </a:extLst>
          </p:cNvPr>
          <p:cNvSpPr/>
          <p:nvPr/>
        </p:nvSpPr>
        <p:spPr>
          <a:xfrm>
            <a:off x="1636088" y="1330817"/>
            <a:ext cx="5164762" cy="251797"/>
          </a:xfrm>
          <a:prstGeom prst="rect">
            <a:avLst/>
          </a:prstGeom>
          <a:noFill/>
          <a:ln w="381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18882541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calendar&#10;&#10;Description automatically generated">
            <a:extLst>
              <a:ext uri="{FF2B5EF4-FFF2-40B4-BE49-F238E27FC236}">
                <a16:creationId xmlns:a16="http://schemas.microsoft.com/office/drawing/2014/main" id="{873956BF-6CEF-10E0-0074-54FFE09097B5}"/>
              </a:ext>
            </a:extLst>
          </p:cNvPr>
          <p:cNvPicPr>
            <a:picLocks noChangeAspect="1"/>
          </p:cNvPicPr>
          <p:nvPr/>
        </p:nvPicPr>
        <p:blipFill rotWithShape="1">
          <a:blip r:embed="rId3">
            <a:extLst>
              <a:ext uri="{28A0092B-C50C-407E-A947-70E740481C1C}">
                <a14:useLocalDpi xmlns:a14="http://schemas.microsoft.com/office/drawing/2010/main" val="0"/>
              </a:ext>
            </a:extLst>
          </a:blip>
          <a:srcRect l="47100" t="49019" r="29308" b="31773"/>
          <a:stretch/>
        </p:blipFill>
        <p:spPr>
          <a:xfrm>
            <a:off x="25003" y="28575"/>
            <a:ext cx="1409582" cy="885825"/>
          </a:xfrm>
          <a:prstGeom prst="rect">
            <a:avLst/>
          </a:prstGeom>
        </p:spPr>
      </p:pic>
      <p:sp>
        <p:nvSpPr>
          <p:cNvPr id="2" name="TextBox 1">
            <a:extLst>
              <a:ext uri="{FF2B5EF4-FFF2-40B4-BE49-F238E27FC236}">
                <a16:creationId xmlns:a16="http://schemas.microsoft.com/office/drawing/2014/main" id="{B8B48498-8207-1BA6-F53E-94C793680732}"/>
              </a:ext>
            </a:extLst>
          </p:cNvPr>
          <p:cNvSpPr txBox="1"/>
          <p:nvPr/>
        </p:nvSpPr>
        <p:spPr>
          <a:xfrm>
            <a:off x="1434585" y="234470"/>
            <a:ext cx="6507632" cy="486532"/>
          </a:xfrm>
          <a:prstGeom prst="rect">
            <a:avLst/>
          </a:prstGeom>
        </p:spPr>
        <p:txBody>
          <a:bodyPr anchor="t" anchorCtr="0"/>
          <a:lstStyle>
            <a:lvl1pPr algn="ctr">
              <a:spcBef>
                <a:spcPct val="0"/>
              </a:spcBef>
              <a:buNone/>
              <a:defRPr sz="3000" b="1">
                <a:solidFill>
                  <a:schemeClr val="tx2"/>
                </a:solidFill>
                <a:latin typeface="+mj-lt"/>
                <a:ea typeface="+mj-ea"/>
                <a:cs typeface="+mj-cs"/>
              </a:defRPr>
            </a:lvl1pPr>
          </a:lstStyle>
          <a:p>
            <a:r>
              <a:rPr lang="en-US" sz="2800" dirty="0"/>
              <a:t>Pathway Analysis: Biological Interpretation</a:t>
            </a:r>
          </a:p>
        </p:txBody>
      </p:sp>
      <p:pic>
        <p:nvPicPr>
          <p:cNvPr id="7" name="Picture 6" descr="A close-up of a graph&#10;&#10;Description automatically generated">
            <a:extLst>
              <a:ext uri="{FF2B5EF4-FFF2-40B4-BE49-F238E27FC236}">
                <a16:creationId xmlns:a16="http://schemas.microsoft.com/office/drawing/2014/main" id="{3E2458D4-4704-B398-E183-7E9A293A1357}"/>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61961" t="33579" r="22758"/>
          <a:stretch/>
        </p:blipFill>
        <p:spPr>
          <a:xfrm>
            <a:off x="7622691" y="1024466"/>
            <a:ext cx="814558" cy="4100461"/>
          </a:xfrm>
          <a:prstGeom prst="rect">
            <a:avLst/>
          </a:prstGeom>
        </p:spPr>
      </p:pic>
      <p:pic>
        <p:nvPicPr>
          <p:cNvPr id="8" name="Picture 7" descr="A graph showing a number of data&#10;&#10;Description automatically generated with medium confidence">
            <a:extLst>
              <a:ext uri="{FF2B5EF4-FFF2-40B4-BE49-F238E27FC236}">
                <a16:creationId xmlns:a16="http://schemas.microsoft.com/office/drawing/2014/main" id="{83D80065-88EF-6CF0-F792-957D6CEC9685}"/>
              </a:ext>
            </a:extLst>
          </p:cNvPr>
          <p:cNvPicPr>
            <a:picLocks noChangeAspect="1"/>
          </p:cNvPicPr>
          <p:nvPr/>
        </p:nvPicPr>
        <p:blipFill>
          <a:blip r:embed="rId5"/>
          <a:stretch>
            <a:fillRect/>
          </a:stretch>
        </p:blipFill>
        <p:spPr>
          <a:xfrm rot="16200000">
            <a:off x="996833" y="2506870"/>
            <a:ext cx="3236654" cy="1413711"/>
          </a:xfrm>
          <a:prstGeom prst="rect">
            <a:avLst/>
          </a:prstGeom>
        </p:spPr>
      </p:pic>
      <p:pic>
        <p:nvPicPr>
          <p:cNvPr id="6" name="Picture 5" descr="A close-up of a graph&#10;&#10;Description automatically generated">
            <a:extLst>
              <a:ext uri="{FF2B5EF4-FFF2-40B4-BE49-F238E27FC236}">
                <a16:creationId xmlns:a16="http://schemas.microsoft.com/office/drawing/2014/main" id="{DA75772A-298F-DD77-85CE-A84EF69685AE}"/>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3114" t="33579" r="46388"/>
          <a:stretch/>
        </p:blipFill>
        <p:spPr>
          <a:xfrm>
            <a:off x="4969933" y="1024466"/>
            <a:ext cx="2691850" cy="4100461"/>
          </a:xfrm>
          <a:prstGeom prst="rect">
            <a:avLst/>
          </a:prstGeom>
        </p:spPr>
      </p:pic>
      <p:sp>
        <p:nvSpPr>
          <p:cNvPr id="9" name="TextBox 8">
            <a:extLst>
              <a:ext uri="{FF2B5EF4-FFF2-40B4-BE49-F238E27FC236}">
                <a16:creationId xmlns:a16="http://schemas.microsoft.com/office/drawing/2014/main" id="{D8AA575E-0613-64E8-1AF3-50BF7970C7D6}"/>
              </a:ext>
            </a:extLst>
          </p:cNvPr>
          <p:cNvSpPr txBox="1"/>
          <p:nvPr/>
        </p:nvSpPr>
        <p:spPr>
          <a:xfrm>
            <a:off x="1357114" y="1195288"/>
            <a:ext cx="2395464" cy="400110"/>
          </a:xfrm>
          <a:prstGeom prst="rect">
            <a:avLst/>
          </a:prstGeom>
          <a:noFill/>
        </p:spPr>
        <p:txBody>
          <a:bodyPr wrap="none" rtlCol="0">
            <a:spAutoFit/>
          </a:bodyPr>
          <a:lstStyle/>
          <a:p>
            <a:r>
              <a:rPr lang="en-US" sz="2000" b="1"/>
              <a:t>A: Mediation Results</a:t>
            </a:r>
          </a:p>
        </p:txBody>
      </p:sp>
      <p:sp>
        <p:nvSpPr>
          <p:cNvPr id="10" name="TextBox 9">
            <a:extLst>
              <a:ext uri="{FF2B5EF4-FFF2-40B4-BE49-F238E27FC236}">
                <a16:creationId xmlns:a16="http://schemas.microsoft.com/office/drawing/2014/main" id="{89967F04-F3AE-57CE-3A64-D026FFB44463}"/>
              </a:ext>
            </a:extLst>
          </p:cNvPr>
          <p:cNvSpPr txBox="1"/>
          <p:nvPr/>
        </p:nvSpPr>
        <p:spPr>
          <a:xfrm>
            <a:off x="4969933" y="734678"/>
            <a:ext cx="2296719" cy="400110"/>
          </a:xfrm>
          <a:prstGeom prst="rect">
            <a:avLst/>
          </a:prstGeom>
          <a:noFill/>
        </p:spPr>
        <p:txBody>
          <a:bodyPr wrap="none" rtlCol="0">
            <a:spAutoFit/>
          </a:bodyPr>
          <a:lstStyle/>
          <a:p>
            <a:r>
              <a:rPr lang="en-US" sz="2000" b="1"/>
              <a:t>B: Pathway Analysis</a:t>
            </a:r>
          </a:p>
        </p:txBody>
      </p:sp>
      <p:sp>
        <p:nvSpPr>
          <p:cNvPr id="11" name="Rectangle 10">
            <a:extLst>
              <a:ext uri="{FF2B5EF4-FFF2-40B4-BE49-F238E27FC236}">
                <a16:creationId xmlns:a16="http://schemas.microsoft.com/office/drawing/2014/main" id="{6F5A463D-B680-48B7-6073-738F4D0C3268}"/>
              </a:ext>
            </a:extLst>
          </p:cNvPr>
          <p:cNvSpPr/>
          <p:nvPr/>
        </p:nvSpPr>
        <p:spPr>
          <a:xfrm>
            <a:off x="1357115" y="1261533"/>
            <a:ext cx="2395464" cy="3570520"/>
          </a:xfrm>
          <a:prstGeom prst="rect">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F76A382-F317-0ED2-BE0E-5C52A3A53686}"/>
              </a:ext>
            </a:extLst>
          </p:cNvPr>
          <p:cNvSpPr/>
          <p:nvPr/>
        </p:nvSpPr>
        <p:spPr>
          <a:xfrm>
            <a:off x="4969933" y="780176"/>
            <a:ext cx="3555999" cy="4245016"/>
          </a:xfrm>
          <a:prstGeom prst="rect">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4385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3B8113EB-8E2B-B64C-88A5-12CF67981DA3}"/>
              </a:ext>
            </a:extLst>
          </p:cNvPr>
          <p:cNvSpPr txBox="1">
            <a:spLocks/>
          </p:cNvSpPr>
          <p:nvPr/>
        </p:nvSpPr>
        <p:spPr>
          <a:xfrm>
            <a:off x="1050234" y="223938"/>
            <a:ext cx="6858000" cy="642938"/>
          </a:xfrm>
          <a:prstGeom prst="rect">
            <a:avLst/>
          </a:prstGeom>
        </p:spPr>
        <p:txBody>
          <a:bodyPr/>
          <a:lstStyle/>
          <a:p>
            <a:pPr algn="ctr" defTabSz="342900">
              <a:spcBef>
                <a:spcPct val="0"/>
              </a:spcBef>
              <a:defRPr/>
            </a:pPr>
            <a:r>
              <a:rPr lang="en-US" sz="3600" b="1">
                <a:solidFill>
                  <a:srgbClr val="990014"/>
                </a:solidFill>
                <a:latin typeface="Arial" panose="020B0604020202020204" pitchFamily="34" charset="0"/>
                <a:ea typeface="+mj-ea"/>
                <a:cs typeface="Arial" panose="020B0604020202020204" pitchFamily="34" charset="0"/>
              </a:rPr>
              <a:t>Overview</a:t>
            </a:r>
            <a:endParaRPr lang="en-US" sz="2700" b="1">
              <a:solidFill>
                <a:srgbClr val="990014"/>
              </a:solidFill>
              <a:latin typeface="Arial" panose="020B0604020202020204" pitchFamily="34" charset="0"/>
              <a:ea typeface="+mj-ea"/>
              <a:cs typeface="Arial" panose="020B0604020202020204" pitchFamily="34" charset="0"/>
            </a:endParaRPr>
          </a:p>
        </p:txBody>
      </p:sp>
      <p:sp>
        <p:nvSpPr>
          <p:cNvPr id="8" name="TextBox 7">
            <a:extLst>
              <a:ext uri="{FF2B5EF4-FFF2-40B4-BE49-F238E27FC236}">
                <a16:creationId xmlns:a16="http://schemas.microsoft.com/office/drawing/2014/main" id="{3C117177-30E3-814D-AFC1-844BADBF09A5}"/>
              </a:ext>
            </a:extLst>
          </p:cNvPr>
          <p:cNvSpPr txBox="1"/>
          <p:nvPr/>
        </p:nvSpPr>
        <p:spPr>
          <a:xfrm>
            <a:off x="593435" y="831509"/>
            <a:ext cx="7957130" cy="3693319"/>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Goal</a:t>
            </a:r>
            <a:r>
              <a:rPr lang="en-US" dirty="0">
                <a:latin typeface="Arial" panose="020B0604020202020204" pitchFamily="34" charset="0"/>
                <a:cs typeface="Arial" panose="020B0604020202020204" pitchFamily="34" charset="0"/>
              </a:rPr>
              <a:t>: Illustrate multi-omics data analysis approaches applied to real data.</a:t>
            </a:r>
          </a:p>
          <a:p>
            <a:pPr marL="257175" indent="-257175">
              <a:buFontTx/>
              <a:buAutoNum type="arabicPeriod"/>
            </a:pPr>
            <a:endParaRPr lang="en-US" dirty="0">
              <a:latin typeface="Arial" panose="020B0604020202020204" pitchFamily="34" charset="0"/>
              <a:cs typeface="Arial" panose="020B0604020202020204" pitchFamily="34" charset="0"/>
            </a:endParaRPr>
          </a:p>
          <a:p>
            <a:pPr marL="257175" indent="-257175">
              <a:buFontTx/>
              <a:buAutoNum type="arabicPeriod"/>
            </a:pPr>
            <a:r>
              <a:rPr lang="en-US" b="1" dirty="0">
                <a:latin typeface="Arial" panose="020B0604020202020204" pitchFamily="34" charset="0"/>
                <a:cs typeface="Arial" panose="020B0604020202020204" pitchFamily="34" charset="0"/>
              </a:rPr>
              <a:t>Background</a:t>
            </a:r>
            <a:r>
              <a:rPr lang="en-US" dirty="0">
                <a:latin typeface="Arial" panose="020B0604020202020204" pitchFamily="34" charset="0"/>
                <a:cs typeface="Arial" panose="020B0604020202020204" pitchFamily="34" charset="0"/>
              </a:rPr>
              <a:t>: </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Data: HELIX data</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Exposure: Maternal Mercury Exposure</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Outcome: Liver Injury</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Omics: 5 omics layers</a:t>
            </a:r>
          </a:p>
          <a:p>
            <a:pPr lvl="1"/>
            <a:endParaRPr lang="en-US" dirty="0">
              <a:latin typeface="Arial" panose="020B0604020202020204" pitchFamily="34" charset="0"/>
              <a:cs typeface="Arial" panose="020B0604020202020204" pitchFamily="34" charset="0"/>
            </a:endParaRPr>
          </a:p>
          <a:p>
            <a:pPr marL="257175" indent="-257175">
              <a:buAutoNum type="arabicPeriod"/>
            </a:pPr>
            <a:r>
              <a:rPr lang="en-US" b="1" dirty="0">
                <a:latin typeface="Arial" panose="020B0604020202020204" pitchFamily="34" charset="0"/>
                <a:cs typeface="Arial" panose="020B0604020202020204" pitchFamily="34" charset="0"/>
              </a:rPr>
              <a:t>Analysis</a:t>
            </a:r>
            <a:r>
              <a:rPr lang="en-US" dirty="0">
                <a:latin typeface="Arial" panose="020B0604020202020204" pitchFamily="34" charset="0"/>
                <a:cs typeface="Arial" panose="020B0604020202020204" pitchFamily="34" charset="0"/>
              </a:rPr>
              <a:t>: Examine whether multi-omics signatures mediate associations of prenatal mercury exposure and childhood liver injury using:</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High dimensional mediation without dimensionality reduction</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Mediation with dimensionality reduction/clustering</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Quasi-mediation</a:t>
            </a:r>
          </a:p>
        </p:txBody>
      </p:sp>
    </p:spTree>
    <p:extLst>
      <p:ext uri="{BB962C8B-B14F-4D97-AF65-F5344CB8AC3E}">
        <p14:creationId xmlns:p14="http://schemas.microsoft.com/office/powerpoint/2010/main" val="18754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xEl>
                                              <p:pRg st="9" end="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8">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lose-up of a graph&#10;&#10;Description automatically generated">
            <a:extLst>
              <a:ext uri="{FF2B5EF4-FFF2-40B4-BE49-F238E27FC236}">
                <a16:creationId xmlns:a16="http://schemas.microsoft.com/office/drawing/2014/main" id="{45F1C0F5-5EEF-0395-672D-5E4DC1AEDD4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 r="-219"/>
          <a:stretch/>
        </p:blipFill>
        <p:spPr>
          <a:xfrm>
            <a:off x="2546775" y="0"/>
            <a:ext cx="4451131" cy="5143500"/>
          </a:xfrm>
          <a:prstGeom prst="rect">
            <a:avLst/>
          </a:prstGeom>
        </p:spPr>
      </p:pic>
      <p:sp>
        <p:nvSpPr>
          <p:cNvPr id="7" name="Title 1">
            <a:extLst>
              <a:ext uri="{FF2B5EF4-FFF2-40B4-BE49-F238E27FC236}">
                <a16:creationId xmlns:a16="http://schemas.microsoft.com/office/drawing/2014/main" id="{8B6FCDEC-250A-6AC5-AE2E-FE529848CFBD}"/>
              </a:ext>
            </a:extLst>
          </p:cNvPr>
          <p:cNvSpPr txBox="1">
            <a:spLocks/>
          </p:cNvSpPr>
          <p:nvPr/>
        </p:nvSpPr>
        <p:spPr>
          <a:xfrm>
            <a:off x="0" y="113861"/>
            <a:ext cx="2784955" cy="2094766"/>
          </a:xfrm>
          <a:prstGeom prst="rect">
            <a:avLst/>
          </a:prstGeom>
        </p:spPr>
        <p:txBody>
          <a:bodyPr anchor="t" anchorCtr="0"/>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b="1">
                <a:solidFill>
                  <a:schemeClr val="tx2"/>
                </a:solidFill>
              </a:rPr>
              <a:t>Approach 2: Early Integration</a:t>
            </a:r>
          </a:p>
        </p:txBody>
      </p:sp>
      <p:sp>
        <p:nvSpPr>
          <p:cNvPr id="11" name="Rectangle 10">
            <a:extLst>
              <a:ext uri="{FF2B5EF4-FFF2-40B4-BE49-F238E27FC236}">
                <a16:creationId xmlns:a16="http://schemas.microsoft.com/office/drawing/2014/main" id="{5C862A16-3061-D0B9-3965-3184DFFB6814}"/>
              </a:ext>
            </a:extLst>
          </p:cNvPr>
          <p:cNvSpPr/>
          <p:nvPr/>
        </p:nvSpPr>
        <p:spPr>
          <a:xfrm>
            <a:off x="5289750" y="33850"/>
            <a:ext cx="693182" cy="5075802"/>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B50DE00-DADD-514E-CBA8-D49B4D1BA314}"/>
              </a:ext>
            </a:extLst>
          </p:cNvPr>
          <p:cNvSpPr/>
          <p:nvPr/>
        </p:nvSpPr>
        <p:spPr>
          <a:xfrm>
            <a:off x="5982932" y="33848"/>
            <a:ext cx="504672" cy="507580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A92FE288-503E-8230-E0B7-10399EE35BB8}"/>
              </a:ext>
            </a:extLst>
          </p:cNvPr>
          <p:cNvPicPr>
            <a:picLocks noChangeAspect="1"/>
          </p:cNvPicPr>
          <p:nvPr/>
        </p:nvPicPr>
        <p:blipFill rotWithShape="1">
          <a:blip r:embed="rId3"/>
          <a:srcRect l="1" t="23045" r="-495" b="56447"/>
          <a:stretch/>
        </p:blipFill>
        <p:spPr>
          <a:xfrm>
            <a:off x="3219182" y="283994"/>
            <a:ext cx="1045672" cy="605407"/>
          </a:xfrm>
          <a:prstGeom prst="rect">
            <a:avLst/>
          </a:prstGeom>
        </p:spPr>
      </p:pic>
    </p:spTree>
    <p:extLst>
      <p:ext uri="{BB962C8B-B14F-4D97-AF65-F5344CB8AC3E}">
        <p14:creationId xmlns:p14="http://schemas.microsoft.com/office/powerpoint/2010/main" val="42263057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lose-up of a graph&#10;&#10;Description automatically generated">
            <a:extLst>
              <a:ext uri="{FF2B5EF4-FFF2-40B4-BE49-F238E27FC236}">
                <a16:creationId xmlns:a16="http://schemas.microsoft.com/office/drawing/2014/main" id="{45F1C0F5-5EEF-0395-672D-5E4DC1AEDD4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 r="-219"/>
          <a:stretch/>
        </p:blipFill>
        <p:spPr>
          <a:xfrm>
            <a:off x="2546775" y="0"/>
            <a:ext cx="4451131" cy="5143500"/>
          </a:xfrm>
          <a:prstGeom prst="rect">
            <a:avLst/>
          </a:prstGeom>
        </p:spPr>
      </p:pic>
      <p:sp>
        <p:nvSpPr>
          <p:cNvPr id="7" name="Title 1">
            <a:extLst>
              <a:ext uri="{FF2B5EF4-FFF2-40B4-BE49-F238E27FC236}">
                <a16:creationId xmlns:a16="http://schemas.microsoft.com/office/drawing/2014/main" id="{8B6FCDEC-250A-6AC5-AE2E-FE529848CFBD}"/>
              </a:ext>
            </a:extLst>
          </p:cNvPr>
          <p:cNvSpPr txBox="1">
            <a:spLocks/>
          </p:cNvSpPr>
          <p:nvPr/>
        </p:nvSpPr>
        <p:spPr>
          <a:xfrm>
            <a:off x="0" y="113861"/>
            <a:ext cx="2784955" cy="2094766"/>
          </a:xfrm>
          <a:prstGeom prst="rect">
            <a:avLst/>
          </a:prstGeom>
        </p:spPr>
        <p:txBody>
          <a:bodyPr anchor="t" anchorCtr="0"/>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b="1">
                <a:solidFill>
                  <a:schemeClr val="tx2"/>
                </a:solidFill>
              </a:rPr>
              <a:t>Approach 2: Late</a:t>
            </a:r>
          </a:p>
          <a:p>
            <a:r>
              <a:rPr lang="en-US" sz="3000" b="1">
                <a:solidFill>
                  <a:schemeClr val="tx2"/>
                </a:solidFill>
              </a:rPr>
              <a:t>Integration</a:t>
            </a:r>
          </a:p>
        </p:txBody>
      </p:sp>
      <p:sp>
        <p:nvSpPr>
          <p:cNvPr id="11" name="Rectangle 10">
            <a:extLst>
              <a:ext uri="{FF2B5EF4-FFF2-40B4-BE49-F238E27FC236}">
                <a16:creationId xmlns:a16="http://schemas.microsoft.com/office/drawing/2014/main" id="{5C862A16-3061-D0B9-3965-3184DFFB6814}"/>
              </a:ext>
            </a:extLst>
          </p:cNvPr>
          <p:cNvSpPr/>
          <p:nvPr/>
        </p:nvSpPr>
        <p:spPr>
          <a:xfrm>
            <a:off x="4930727" y="0"/>
            <a:ext cx="365759" cy="4924131"/>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B50DE00-DADD-514E-CBA8-D49B4D1BA314}"/>
              </a:ext>
            </a:extLst>
          </p:cNvPr>
          <p:cNvSpPr/>
          <p:nvPr/>
        </p:nvSpPr>
        <p:spPr>
          <a:xfrm>
            <a:off x="5331729" y="0"/>
            <a:ext cx="630629" cy="5109651"/>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2783DD32-8B0C-14B4-FC63-549E28750B18}"/>
              </a:ext>
            </a:extLst>
          </p:cNvPr>
          <p:cNvPicPr>
            <a:picLocks noChangeAspect="1"/>
          </p:cNvPicPr>
          <p:nvPr/>
        </p:nvPicPr>
        <p:blipFill rotWithShape="1">
          <a:blip r:embed="rId3"/>
          <a:srcRect l="1" t="70370" r="-495" b="1192"/>
          <a:stretch/>
        </p:blipFill>
        <p:spPr>
          <a:xfrm>
            <a:off x="3219182" y="192554"/>
            <a:ext cx="1045672" cy="839522"/>
          </a:xfrm>
          <a:prstGeom prst="rect">
            <a:avLst/>
          </a:prstGeom>
        </p:spPr>
      </p:pic>
    </p:spTree>
    <p:extLst>
      <p:ext uri="{BB962C8B-B14F-4D97-AF65-F5344CB8AC3E}">
        <p14:creationId xmlns:p14="http://schemas.microsoft.com/office/powerpoint/2010/main" val="27406817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lose-up of a graph&#10;&#10;Description automatically generated">
            <a:extLst>
              <a:ext uri="{FF2B5EF4-FFF2-40B4-BE49-F238E27FC236}">
                <a16:creationId xmlns:a16="http://schemas.microsoft.com/office/drawing/2014/main" id="{45F1C0F5-5EEF-0395-672D-5E4DC1AEDD4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 r="-219"/>
          <a:stretch/>
        </p:blipFill>
        <p:spPr>
          <a:xfrm>
            <a:off x="2546775" y="0"/>
            <a:ext cx="4451131" cy="5143500"/>
          </a:xfrm>
          <a:prstGeom prst="rect">
            <a:avLst/>
          </a:prstGeom>
        </p:spPr>
      </p:pic>
      <p:sp>
        <p:nvSpPr>
          <p:cNvPr id="7" name="Title 1">
            <a:extLst>
              <a:ext uri="{FF2B5EF4-FFF2-40B4-BE49-F238E27FC236}">
                <a16:creationId xmlns:a16="http://schemas.microsoft.com/office/drawing/2014/main" id="{8B6FCDEC-250A-6AC5-AE2E-FE529848CFBD}"/>
              </a:ext>
            </a:extLst>
          </p:cNvPr>
          <p:cNvSpPr txBox="1">
            <a:spLocks/>
          </p:cNvSpPr>
          <p:nvPr/>
        </p:nvSpPr>
        <p:spPr>
          <a:xfrm>
            <a:off x="0" y="113861"/>
            <a:ext cx="2784955" cy="918215"/>
          </a:xfrm>
          <a:prstGeom prst="rect">
            <a:avLst/>
          </a:prstGeom>
        </p:spPr>
        <p:txBody>
          <a:bodyPr anchor="t" anchorCtr="0"/>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b="1">
                <a:solidFill>
                  <a:schemeClr val="tx2"/>
                </a:solidFill>
              </a:rPr>
              <a:t>Approach 2: </a:t>
            </a:r>
          </a:p>
          <a:p>
            <a:r>
              <a:rPr lang="en-US" sz="3000" b="1">
                <a:solidFill>
                  <a:schemeClr val="tx2"/>
                </a:solidFill>
              </a:rPr>
              <a:t>All Results</a:t>
            </a:r>
          </a:p>
        </p:txBody>
      </p:sp>
      <p:pic>
        <p:nvPicPr>
          <p:cNvPr id="2" name="Picture 1">
            <a:extLst>
              <a:ext uri="{FF2B5EF4-FFF2-40B4-BE49-F238E27FC236}">
                <a16:creationId xmlns:a16="http://schemas.microsoft.com/office/drawing/2014/main" id="{2783DD32-8B0C-14B4-FC63-549E28750B18}"/>
              </a:ext>
            </a:extLst>
          </p:cNvPr>
          <p:cNvPicPr>
            <a:picLocks noChangeAspect="1"/>
          </p:cNvPicPr>
          <p:nvPr/>
        </p:nvPicPr>
        <p:blipFill rotWithShape="1">
          <a:blip r:embed="rId3"/>
          <a:srcRect l="1" t="70370" r="-495" b="1192"/>
          <a:stretch/>
        </p:blipFill>
        <p:spPr>
          <a:xfrm>
            <a:off x="3219182" y="192554"/>
            <a:ext cx="1045672" cy="839522"/>
          </a:xfrm>
          <a:prstGeom prst="rect">
            <a:avLst/>
          </a:prstGeom>
        </p:spPr>
      </p:pic>
      <p:sp>
        <p:nvSpPr>
          <p:cNvPr id="3" name="TextBox 2">
            <a:extLst>
              <a:ext uri="{FF2B5EF4-FFF2-40B4-BE49-F238E27FC236}">
                <a16:creationId xmlns:a16="http://schemas.microsoft.com/office/drawing/2014/main" id="{85B35CBD-0866-9B67-C574-5B8C338A670A}"/>
              </a:ext>
            </a:extLst>
          </p:cNvPr>
          <p:cNvSpPr txBox="1"/>
          <p:nvPr/>
        </p:nvSpPr>
        <p:spPr>
          <a:xfrm>
            <a:off x="91441" y="1237957"/>
            <a:ext cx="2455334" cy="2308324"/>
          </a:xfrm>
          <a:prstGeom prst="rect">
            <a:avLst/>
          </a:prstGeom>
          <a:noFill/>
        </p:spPr>
        <p:txBody>
          <a:bodyPr wrap="square" rtlCol="0">
            <a:spAutoFit/>
          </a:bodyPr>
          <a:lstStyle/>
          <a:p>
            <a:r>
              <a:rPr lang="en-US"/>
              <a:t>Intermediate mediation identifies a set of joint and individual components that together represent a broader set of biological pathways compared to early or late integration</a:t>
            </a:r>
          </a:p>
        </p:txBody>
      </p:sp>
    </p:spTree>
    <p:extLst>
      <p:ext uri="{BB962C8B-B14F-4D97-AF65-F5344CB8AC3E}">
        <p14:creationId xmlns:p14="http://schemas.microsoft.com/office/powerpoint/2010/main" val="10026910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136E0FC7-427A-4819-8BFF-AB44630AE94E}"/>
              </a:ext>
            </a:extLst>
          </p:cNvPr>
          <p:cNvPicPr>
            <a:picLocks noChangeAspect="1"/>
          </p:cNvPicPr>
          <p:nvPr/>
        </p:nvPicPr>
        <p:blipFill>
          <a:blip r:embed="rId3"/>
          <a:stretch>
            <a:fillRect/>
          </a:stretch>
        </p:blipFill>
        <p:spPr>
          <a:xfrm>
            <a:off x="0" y="4119247"/>
            <a:ext cx="9144000" cy="1041374"/>
          </a:xfrm>
          <a:prstGeom prst="rect">
            <a:avLst/>
          </a:prstGeom>
        </p:spPr>
      </p:pic>
      <p:cxnSp>
        <p:nvCxnSpPr>
          <p:cNvPr id="41" name="Straight Arrow Connector 40">
            <a:extLst>
              <a:ext uri="{FF2B5EF4-FFF2-40B4-BE49-F238E27FC236}">
                <a16:creationId xmlns:a16="http://schemas.microsoft.com/office/drawing/2014/main" id="{ED1A5DE1-9C0C-40BF-B88F-215E4DB947E0}"/>
              </a:ext>
            </a:extLst>
          </p:cNvPr>
          <p:cNvCxnSpPr>
            <a:cxnSpLocks/>
            <a:stCxn id="25" idx="2"/>
            <a:endCxn id="51" idx="0"/>
          </p:cNvCxnSpPr>
          <p:nvPr/>
        </p:nvCxnSpPr>
        <p:spPr>
          <a:xfrm>
            <a:off x="4648326" y="3051062"/>
            <a:ext cx="1" cy="311088"/>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 name="Slide Number Placeholder 3">
            <a:extLst>
              <a:ext uri="{FF2B5EF4-FFF2-40B4-BE49-F238E27FC236}">
                <a16:creationId xmlns:a16="http://schemas.microsoft.com/office/drawing/2014/main" id="{0F678543-A079-2946-88C6-B395E76E9F3D}"/>
              </a:ext>
            </a:extLst>
          </p:cNvPr>
          <p:cNvSpPr txBox="1">
            <a:spLocks/>
          </p:cNvSpPr>
          <p:nvPr/>
        </p:nvSpPr>
        <p:spPr>
          <a:xfrm>
            <a:off x="-660928" y="5504601"/>
            <a:ext cx="818712" cy="490599"/>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latin typeface="Arial" panose="020B0604020202020204" pitchFamily="34" charset="0"/>
                <a:cs typeface="Arial" panose="020B0604020202020204" pitchFamily="34" charset="0"/>
              </a:rPr>
              <a:pPr/>
              <a:t>33</a:t>
            </a:fld>
            <a:endParaRPr lang="en-US">
              <a:latin typeface="Arial" panose="020B0604020202020204" pitchFamily="34" charset="0"/>
              <a:cs typeface="Arial" panose="020B0604020202020204" pitchFamily="34" charset="0"/>
            </a:endParaRPr>
          </a:p>
        </p:txBody>
      </p:sp>
      <p:sp>
        <p:nvSpPr>
          <p:cNvPr id="31" name="Rectangle 30">
            <a:extLst>
              <a:ext uri="{FF2B5EF4-FFF2-40B4-BE49-F238E27FC236}">
                <a16:creationId xmlns:a16="http://schemas.microsoft.com/office/drawing/2014/main" id="{14689377-50FB-1B48-BBD4-30FB170C00CD}"/>
              </a:ext>
            </a:extLst>
          </p:cNvPr>
          <p:cNvSpPr/>
          <p:nvPr/>
        </p:nvSpPr>
        <p:spPr>
          <a:xfrm>
            <a:off x="6311055" y="3730256"/>
            <a:ext cx="1951917" cy="424159"/>
          </a:xfrm>
          <a:prstGeom prst="rect">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a:solidFill>
                  <a:schemeClr val="tx1"/>
                </a:solidFill>
                <a:latin typeface="Arial" panose="020B0604020202020204" pitchFamily="34" charset="0"/>
                <a:cs typeface="Arial" panose="020B0604020202020204" pitchFamily="34" charset="0"/>
              </a:rPr>
              <a:t>Liver Injury</a:t>
            </a:r>
          </a:p>
        </p:txBody>
      </p:sp>
      <p:cxnSp>
        <p:nvCxnSpPr>
          <p:cNvPr id="33" name="Straight Arrow Connector 32">
            <a:extLst>
              <a:ext uri="{FF2B5EF4-FFF2-40B4-BE49-F238E27FC236}">
                <a16:creationId xmlns:a16="http://schemas.microsoft.com/office/drawing/2014/main" id="{628A63D4-3D33-BD49-935B-6EBFE7BEA95E}"/>
              </a:ext>
            </a:extLst>
          </p:cNvPr>
          <p:cNvCxnSpPr>
            <a:cxnSpLocks/>
            <a:stCxn id="7" idx="3"/>
            <a:endCxn id="51" idx="2"/>
          </p:cNvCxnSpPr>
          <p:nvPr/>
        </p:nvCxnSpPr>
        <p:spPr>
          <a:xfrm flipV="1">
            <a:off x="2985598" y="3578145"/>
            <a:ext cx="845606" cy="36676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7" name="Rectangle 6">
            <a:extLst>
              <a:ext uri="{FF2B5EF4-FFF2-40B4-BE49-F238E27FC236}">
                <a16:creationId xmlns:a16="http://schemas.microsoft.com/office/drawing/2014/main" id="{835C590E-73CB-9342-BF3E-3095197C803C}"/>
              </a:ext>
            </a:extLst>
          </p:cNvPr>
          <p:cNvSpPr/>
          <p:nvPr/>
        </p:nvSpPr>
        <p:spPr>
          <a:xfrm>
            <a:off x="1817014" y="3762811"/>
            <a:ext cx="1168584" cy="364192"/>
          </a:xfrm>
          <a:prstGeom prst="rect">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a:solidFill>
                  <a:schemeClr val="tx1"/>
                </a:solidFill>
                <a:latin typeface="Arial" panose="020B0604020202020204" pitchFamily="34" charset="0"/>
                <a:cs typeface="Arial" panose="020B0604020202020204" pitchFamily="34" charset="0"/>
              </a:rPr>
              <a:t>PFNA</a:t>
            </a:r>
          </a:p>
        </p:txBody>
      </p:sp>
      <p:cxnSp>
        <p:nvCxnSpPr>
          <p:cNvPr id="8" name="Straight Arrow Connector 7">
            <a:extLst>
              <a:ext uri="{FF2B5EF4-FFF2-40B4-BE49-F238E27FC236}">
                <a16:creationId xmlns:a16="http://schemas.microsoft.com/office/drawing/2014/main" id="{8B12B0A7-42BA-4F45-9DF9-279CFAE52463}"/>
              </a:ext>
            </a:extLst>
          </p:cNvPr>
          <p:cNvCxnSpPr>
            <a:cxnSpLocks/>
            <a:stCxn id="7" idx="3"/>
            <a:endCxn id="31" idx="1"/>
          </p:cNvCxnSpPr>
          <p:nvPr/>
        </p:nvCxnSpPr>
        <p:spPr>
          <a:xfrm flipV="1">
            <a:off x="2985598" y="3942336"/>
            <a:ext cx="3325457" cy="257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4C9D74DF-85E1-6747-818A-B71696CAB9F0}"/>
              </a:ext>
            </a:extLst>
          </p:cNvPr>
          <p:cNvCxnSpPr>
            <a:cxnSpLocks/>
            <a:stCxn id="51" idx="6"/>
            <a:endCxn id="31" idx="1"/>
          </p:cNvCxnSpPr>
          <p:nvPr/>
        </p:nvCxnSpPr>
        <p:spPr>
          <a:xfrm>
            <a:off x="5465449" y="3578145"/>
            <a:ext cx="845606" cy="36419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44" name="Group 43">
            <a:extLst>
              <a:ext uri="{FF2B5EF4-FFF2-40B4-BE49-F238E27FC236}">
                <a16:creationId xmlns:a16="http://schemas.microsoft.com/office/drawing/2014/main" id="{F2B2B351-6FEA-437C-BA41-AA446AE76787}"/>
              </a:ext>
            </a:extLst>
          </p:cNvPr>
          <p:cNvGrpSpPr/>
          <p:nvPr/>
        </p:nvGrpSpPr>
        <p:grpSpPr>
          <a:xfrm>
            <a:off x="3831204" y="3362150"/>
            <a:ext cx="1634245" cy="431989"/>
            <a:chOff x="3871609" y="2788551"/>
            <a:chExt cx="1634245" cy="646331"/>
          </a:xfrm>
        </p:grpSpPr>
        <p:sp>
          <p:nvSpPr>
            <p:cNvPr id="51" name="Oval 50">
              <a:extLst>
                <a:ext uri="{FF2B5EF4-FFF2-40B4-BE49-F238E27FC236}">
                  <a16:creationId xmlns:a16="http://schemas.microsoft.com/office/drawing/2014/main" id="{95BB92B9-A3A7-4044-81AC-A6226EA5199F}"/>
                </a:ext>
              </a:extLst>
            </p:cNvPr>
            <p:cNvSpPr/>
            <p:nvPr/>
          </p:nvSpPr>
          <p:spPr>
            <a:xfrm>
              <a:off x="3871609" y="2788551"/>
              <a:ext cx="1634245" cy="646331"/>
            </a:xfrm>
            <a:prstGeom prst="ellipse">
              <a:avLst/>
            </a:prstGeom>
            <a:solidFill>
              <a:srgbClr val="7030A0"/>
            </a:solidFill>
            <a:ln>
              <a:solidFill>
                <a:srgbClr val="5E05E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a:solidFill>
                  <a:schemeClr val="bg1"/>
                </a:solidFill>
              </a:endParaRPr>
            </a:p>
          </p:txBody>
        </p:sp>
        <p:sp>
          <p:nvSpPr>
            <p:cNvPr id="69" name="TextBox 68">
              <a:extLst>
                <a:ext uri="{FF2B5EF4-FFF2-40B4-BE49-F238E27FC236}">
                  <a16:creationId xmlns:a16="http://schemas.microsoft.com/office/drawing/2014/main" id="{78E6BE6E-53AE-4E30-B6D6-4A692177FAE6}"/>
                </a:ext>
              </a:extLst>
            </p:cNvPr>
            <p:cNvSpPr txBox="1"/>
            <p:nvPr/>
          </p:nvSpPr>
          <p:spPr>
            <a:xfrm>
              <a:off x="3927720" y="2835425"/>
              <a:ext cx="1522023" cy="552585"/>
            </a:xfrm>
            <a:prstGeom prst="rect">
              <a:avLst/>
            </a:prstGeom>
            <a:noFill/>
          </p:spPr>
          <p:txBody>
            <a:bodyPr wrap="square">
              <a:spAutoFit/>
            </a:bodyPr>
            <a:lstStyle/>
            <a:p>
              <a:pPr algn="ctr"/>
              <a:r>
                <a:rPr lang="en-US" b="1">
                  <a:solidFill>
                    <a:schemeClr val="bg1"/>
                  </a:solidFill>
                </a:rPr>
                <a:t>Clusters</a:t>
              </a:r>
            </a:p>
          </p:txBody>
        </p:sp>
      </p:grpSp>
      <p:pic>
        <p:nvPicPr>
          <p:cNvPr id="15" name="Picture 14">
            <a:extLst>
              <a:ext uri="{FF2B5EF4-FFF2-40B4-BE49-F238E27FC236}">
                <a16:creationId xmlns:a16="http://schemas.microsoft.com/office/drawing/2014/main" id="{25A0FC39-8FFC-6E4B-B884-74ADB1FF07F4}"/>
              </a:ext>
            </a:extLst>
          </p:cNvPr>
          <p:cNvPicPr>
            <a:picLocks noChangeAspect="1"/>
          </p:cNvPicPr>
          <p:nvPr/>
        </p:nvPicPr>
        <p:blipFill rotWithShape="1">
          <a:blip r:embed="rId4">
            <a:duotone>
              <a:schemeClr val="accent1">
                <a:shade val="45000"/>
                <a:satMod val="135000"/>
              </a:schemeClr>
              <a:prstClr val="white"/>
            </a:duotone>
          </a:blip>
          <a:srcRect l="2129" r="35224" b="11879"/>
          <a:stretch/>
        </p:blipFill>
        <p:spPr>
          <a:xfrm>
            <a:off x="295936" y="1128116"/>
            <a:ext cx="1646389" cy="1256134"/>
          </a:xfrm>
          <a:prstGeom prst="rect">
            <a:avLst/>
          </a:prstGeom>
        </p:spPr>
      </p:pic>
      <p:sp>
        <p:nvSpPr>
          <p:cNvPr id="19" name="Rectangle 18">
            <a:extLst>
              <a:ext uri="{FF2B5EF4-FFF2-40B4-BE49-F238E27FC236}">
                <a16:creationId xmlns:a16="http://schemas.microsoft.com/office/drawing/2014/main" id="{7F0C97C7-50FE-4047-A862-7A8679B1A3DC}"/>
              </a:ext>
            </a:extLst>
          </p:cNvPr>
          <p:cNvSpPr/>
          <p:nvPr/>
        </p:nvSpPr>
        <p:spPr>
          <a:xfrm>
            <a:off x="372856" y="667574"/>
            <a:ext cx="1489832" cy="423363"/>
          </a:xfrm>
          <a:prstGeom prst="rect">
            <a:avLst/>
          </a:prstGeom>
          <a:solidFill>
            <a:schemeClr val="bg1"/>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latin typeface="Arial" panose="020B0604020202020204" pitchFamily="34" charset="0"/>
                <a:cs typeface="Arial" panose="020B0604020202020204" pitchFamily="34" charset="0"/>
              </a:rPr>
              <a:t>Epigenome</a:t>
            </a:r>
            <a:endParaRPr lang="en-US" sz="2000">
              <a:solidFill>
                <a:schemeClr val="tx1"/>
              </a:solidFill>
              <a:latin typeface="Arial" panose="020B0604020202020204" pitchFamily="34" charset="0"/>
              <a:cs typeface="Arial" panose="020B0604020202020204" pitchFamily="34" charset="0"/>
            </a:endParaRPr>
          </a:p>
        </p:txBody>
      </p:sp>
      <p:pic>
        <p:nvPicPr>
          <p:cNvPr id="20" name="Picture 19">
            <a:extLst>
              <a:ext uri="{FF2B5EF4-FFF2-40B4-BE49-F238E27FC236}">
                <a16:creationId xmlns:a16="http://schemas.microsoft.com/office/drawing/2014/main" id="{FBC38F3C-EBFD-4577-B1B3-59AB8A8EB7C1}"/>
              </a:ext>
            </a:extLst>
          </p:cNvPr>
          <p:cNvPicPr>
            <a:picLocks noChangeAspect="1"/>
          </p:cNvPicPr>
          <p:nvPr/>
        </p:nvPicPr>
        <p:blipFill rotWithShape="1">
          <a:blip r:embed="rId4">
            <a:duotone>
              <a:schemeClr val="accent6">
                <a:shade val="45000"/>
                <a:satMod val="135000"/>
              </a:schemeClr>
              <a:prstClr val="white"/>
            </a:duotone>
          </a:blip>
          <a:srcRect l="3015" r="38726" b="11879"/>
          <a:stretch/>
        </p:blipFill>
        <p:spPr>
          <a:xfrm>
            <a:off x="2073324" y="1128116"/>
            <a:ext cx="1531100" cy="1256134"/>
          </a:xfrm>
          <a:prstGeom prst="rect">
            <a:avLst/>
          </a:prstGeom>
        </p:spPr>
      </p:pic>
      <p:sp>
        <p:nvSpPr>
          <p:cNvPr id="21" name="Rectangle 20">
            <a:extLst>
              <a:ext uri="{FF2B5EF4-FFF2-40B4-BE49-F238E27FC236}">
                <a16:creationId xmlns:a16="http://schemas.microsoft.com/office/drawing/2014/main" id="{945D7340-7C10-4781-9898-7FB2A8915A7E}"/>
              </a:ext>
            </a:extLst>
          </p:cNvPr>
          <p:cNvSpPr/>
          <p:nvPr/>
        </p:nvSpPr>
        <p:spPr>
          <a:xfrm>
            <a:off x="2202626" y="671692"/>
            <a:ext cx="1272496" cy="415127"/>
          </a:xfrm>
          <a:prstGeom prst="rect">
            <a:avLst/>
          </a:prstGeom>
          <a:solidFill>
            <a:schemeClr val="bg1"/>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latin typeface="Arial" panose="020B0604020202020204" pitchFamily="34" charset="0"/>
                <a:cs typeface="Arial" panose="020B0604020202020204" pitchFamily="34" charset="0"/>
              </a:rPr>
              <a:t>miRNA</a:t>
            </a:r>
            <a:endParaRPr lang="en-US" sz="2800">
              <a:solidFill>
                <a:schemeClr val="tx1"/>
              </a:solidFill>
              <a:latin typeface="Arial" panose="020B0604020202020204" pitchFamily="34" charset="0"/>
              <a:cs typeface="Arial" panose="020B0604020202020204" pitchFamily="34" charset="0"/>
            </a:endParaRPr>
          </a:p>
        </p:txBody>
      </p:sp>
      <p:pic>
        <p:nvPicPr>
          <p:cNvPr id="27" name="Picture 26">
            <a:extLst>
              <a:ext uri="{FF2B5EF4-FFF2-40B4-BE49-F238E27FC236}">
                <a16:creationId xmlns:a16="http://schemas.microsoft.com/office/drawing/2014/main" id="{74B0D0C6-46B8-4F08-A37C-A75DF3EAA62B}"/>
              </a:ext>
            </a:extLst>
          </p:cNvPr>
          <p:cNvPicPr>
            <a:picLocks noChangeAspect="1"/>
          </p:cNvPicPr>
          <p:nvPr/>
        </p:nvPicPr>
        <p:blipFill rotWithShape="1">
          <a:blip r:embed="rId4">
            <a:duotone>
              <a:prstClr val="black"/>
              <a:schemeClr val="accent2">
                <a:tint val="45000"/>
                <a:satMod val="400000"/>
              </a:schemeClr>
            </a:duotone>
          </a:blip>
          <a:srcRect l="3016" r="22679" b="11879"/>
          <a:stretch/>
        </p:blipFill>
        <p:spPr>
          <a:xfrm>
            <a:off x="3735423" y="1128116"/>
            <a:ext cx="1952801" cy="1256134"/>
          </a:xfrm>
          <a:prstGeom prst="rect">
            <a:avLst/>
          </a:prstGeom>
        </p:spPr>
      </p:pic>
      <p:sp>
        <p:nvSpPr>
          <p:cNvPr id="28" name="Rectangle 27">
            <a:extLst>
              <a:ext uri="{FF2B5EF4-FFF2-40B4-BE49-F238E27FC236}">
                <a16:creationId xmlns:a16="http://schemas.microsoft.com/office/drawing/2014/main" id="{CAC891F9-7FFD-4D2E-9DD7-16968F156867}"/>
              </a:ext>
            </a:extLst>
          </p:cNvPr>
          <p:cNvSpPr/>
          <p:nvPr/>
        </p:nvSpPr>
        <p:spPr>
          <a:xfrm>
            <a:off x="3798192" y="643617"/>
            <a:ext cx="1818538" cy="471277"/>
          </a:xfrm>
          <a:prstGeom prst="rect">
            <a:avLst/>
          </a:prstGeom>
          <a:solidFill>
            <a:schemeClr val="bg1"/>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latin typeface="Arial" panose="020B0604020202020204" pitchFamily="34" charset="0"/>
                <a:cs typeface="Arial" panose="020B0604020202020204" pitchFamily="34" charset="0"/>
              </a:rPr>
              <a:t>Transcriptome</a:t>
            </a:r>
          </a:p>
        </p:txBody>
      </p:sp>
      <p:pic>
        <p:nvPicPr>
          <p:cNvPr id="32" name="Picture 31">
            <a:extLst>
              <a:ext uri="{FF2B5EF4-FFF2-40B4-BE49-F238E27FC236}">
                <a16:creationId xmlns:a16="http://schemas.microsoft.com/office/drawing/2014/main" id="{0C34BC62-65BA-4344-92CD-8BE9534329F3}"/>
              </a:ext>
            </a:extLst>
          </p:cNvPr>
          <p:cNvPicPr>
            <a:picLocks noChangeAspect="1"/>
          </p:cNvPicPr>
          <p:nvPr/>
        </p:nvPicPr>
        <p:blipFill rotWithShape="1">
          <a:blip r:embed="rId4">
            <a:duotone>
              <a:prstClr val="black"/>
              <a:schemeClr val="accent4">
                <a:tint val="45000"/>
                <a:satMod val="400000"/>
              </a:schemeClr>
            </a:duotone>
          </a:blip>
          <a:srcRect l="3016" r="38725" b="11879"/>
          <a:stretch/>
        </p:blipFill>
        <p:spPr>
          <a:xfrm>
            <a:off x="5819223" y="1128116"/>
            <a:ext cx="1531099" cy="1256134"/>
          </a:xfrm>
          <a:prstGeom prst="rect">
            <a:avLst/>
          </a:prstGeom>
        </p:spPr>
      </p:pic>
      <p:sp>
        <p:nvSpPr>
          <p:cNvPr id="34" name="Rectangle 33">
            <a:extLst>
              <a:ext uri="{FF2B5EF4-FFF2-40B4-BE49-F238E27FC236}">
                <a16:creationId xmlns:a16="http://schemas.microsoft.com/office/drawing/2014/main" id="{EC57C72E-9F94-43B0-ACD9-C6B8935E947D}"/>
              </a:ext>
            </a:extLst>
          </p:cNvPr>
          <p:cNvSpPr/>
          <p:nvPr/>
        </p:nvSpPr>
        <p:spPr>
          <a:xfrm>
            <a:off x="5939800" y="643617"/>
            <a:ext cx="1289944" cy="471277"/>
          </a:xfrm>
          <a:prstGeom prst="rect">
            <a:avLst/>
          </a:prstGeom>
          <a:solidFill>
            <a:schemeClr val="bg1"/>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latin typeface="Arial" panose="020B0604020202020204" pitchFamily="34" charset="0"/>
                <a:cs typeface="Arial" panose="020B0604020202020204" pitchFamily="34" charset="0"/>
              </a:rPr>
              <a:t>Proteome</a:t>
            </a:r>
          </a:p>
        </p:txBody>
      </p:sp>
      <p:pic>
        <p:nvPicPr>
          <p:cNvPr id="36" name="Picture 35">
            <a:extLst>
              <a:ext uri="{FF2B5EF4-FFF2-40B4-BE49-F238E27FC236}">
                <a16:creationId xmlns:a16="http://schemas.microsoft.com/office/drawing/2014/main" id="{93EBE36D-3E2F-47BD-BD49-16265A80C959}"/>
              </a:ext>
            </a:extLst>
          </p:cNvPr>
          <p:cNvPicPr>
            <a:picLocks noChangeAspect="1"/>
          </p:cNvPicPr>
          <p:nvPr/>
        </p:nvPicPr>
        <p:blipFill rotWithShape="1">
          <a:blip r:embed="rId4">
            <a:duotone>
              <a:prstClr val="black"/>
              <a:schemeClr val="accent3">
                <a:tint val="45000"/>
                <a:satMod val="400000"/>
              </a:schemeClr>
            </a:duotone>
          </a:blip>
          <a:srcRect l="3016" r="38725" b="11879"/>
          <a:stretch/>
        </p:blipFill>
        <p:spPr>
          <a:xfrm>
            <a:off x="7481319" y="1128116"/>
            <a:ext cx="1531099" cy="1256134"/>
          </a:xfrm>
          <a:prstGeom prst="rect">
            <a:avLst/>
          </a:prstGeom>
        </p:spPr>
      </p:pic>
      <p:sp>
        <p:nvSpPr>
          <p:cNvPr id="37" name="Rectangle 36">
            <a:extLst>
              <a:ext uri="{FF2B5EF4-FFF2-40B4-BE49-F238E27FC236}">
                <a16:creationId xmlns:a16="http://schemas.microsoft.com/office/drawing/2014/main" id="{1C66BC43-7B72-468F-8930-E4710C437FF7}"/>
              </a:ext>
            </a:extLst>
          </p:cNvPr>
          <p:cNvSpPr/>
          <p:nvPr/>
        </p:nvSpPr>
        <p:spPr>
          <a:xfrm>
            <a:off x="7519114" y="643617"/>
            <a:ext cx="1455508" cy="471277"/>
          </a:xfrm>
          <a:prstGeom prst="rect">
            <a:avLst/>
          </a:prstGeom>
          <a:solidFill>
            <a:schemeClr val="bg1"/>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latin typeface="Arial" panose="020B0604020202020204" pitchFamily="34" charset="0"/>
                <a:cs typeface="Arial" panose="020B0604020202020204" pitchFamily="34" charset="0"/>
              </a:rPr>
              <a:t>Metabolome</a:t>
            </a:r>
          </a:p>
        </p:txBody>
      </p:sp>
      <p:sp>
        <p:nvSpPr>
          <p:cNvPr id="25" name="Rectangle 24">
            <a:extLst>
              <a:ext uri="{FF2B5EF4-FFF2-40B4-BE49-F238E27FC236}">
                <a16:creationId xmlns:a16="http://schemas.microsoft.com/office/drawing/2014/main" id="{CFED595F-DECE-4481-9994-1E44B14F044D}"/>
              </a:ext>
            </a:extLst>
          </p:cNvPr>
          <p:cNvSpPr/>
          <p:nvPr/>
        </p:nvSpPr>
        <p:spPr>
          <a:xfrm>
            <a:off x="4012078" y="2635935"/>
            <a:ext cx="1272496" cy="415127"/>
          </a:xfrm>
          <a:prstGeom prst="rect">
            <a:avLst/>
          </a:prstGeom>
          <a:solidFill>
            <a:schemeClr val="bg1"/>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latin typeface="Arial" panose="020B0604020202020204" pitchFamily="34" charset="0"/>
                <a:cs typeface="Arial" panose="020B0604020202020204" pitchFamily="34" charset="0"/>
              </a:rPr>
              <a:t>IntNMF</a:t>
            </a:r>
            <a:endParaRPr lang="en-US" sz="2800">
              <a:solidFill>
                <a:schemeClr val="tx1"/>
              </a:solidFill>
              <a:latin typeface="Arial" panose="020B0604020202020204" pitchFamily="34" charset="0"/>
              <a:cs typeface="Arial" panose="020B0604020202020204" pitchFamily="34" charset="0"/>
            </a:endParaRPr>
          </a:p>
        </p:txBody>
      </p:sp>
      <p:sp>
        <p:nvSpPr>
          <p:cNvPr id="6" name="Left Brace 5">
            <a:extLst>
              <a:ext uri="{FF2B5EF4-FFF2-40B4-BE49-F238E27FC236}">
                <a16:creationId xmlns:a16="http://schemas.microsoft.com/office/drawing/2014/main" id="{12DBA1D0-361D-48CD-9D93-2B5EBC2A2FF8}"/>
              </a:ext>
            </a:extLst>
          </p:cNvPr>
          <p:cNvSpPr/>
          <p:nvPr/>
        </p:nvSpPr>
        <p:spPr>
          <a:xfrm rot="16200000">
            <a:off x="4547808" y="-1859512"/>
            <a:ext cx="215072" cy="8714147"/>
          </a:xfrm>
          <a:prstGeom prst="leftBrace">
            <a:avLst/>
          </a:prstGeom>
          <a:ln>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9" name="TextBox 28">
            <a:extLst>
              <a:ext uri="{FF2B5EF4-FFF2-40B4-BE49-F238E27FC236}">
                <a16:creationId xmlns:a16="http://schemas.microsoft.com/office/drawing/2014/main" id="{059EE159-8D46-4C63-B483-C74D2671D35B}"/>
              </a:ext>
            </a:extLst>
          </p:cNvPr>
          <p:cNvSpPr txBox="1"/>
          <p:nvPr/>
        </p:nvSpPr>
        <p:spPr>
          <a:xfrm>
            <a:off x="2811123" y="4244709"/>
            <a:ext cx="4176080" cy="369332"/>
          </a:xfrm>
          <a:prstGeom prst="rect">
            <a:avLst/>
          </a:prstGeom>
          <a:noFill/>
        </p:spPr>
        <p:txBody>
          <a:bodyPr wrap="none" rtlCol="0">
            <a:spAutoFit/>
          </a:bodyPr>
          <a:lstStyle/>
          <a:p>
            <a:r>
              <a:rPr lang="en-US"/>
              <a:t>Mediation tested using r package </a:t>
            </a:r>
            <a:r>
              <a:rPr lang="en-US" b="1" i="1"/>
              <a:t>mediate</a:t>
            </a:r>
          </a:p>
        </p:txBody>
      </p:sp>
      <p:sp>
        <p:nvSpPr>
          <p:cNvPr id="30" name="Rectangle 29">
            <a:extLst>
              <a:ext uri="{FF2B5EF4-FFF2-40B4-BE49-F238E27FC236}">
                <a16:creationId xmlns:a16="http://schemas.microsoft.com/office/drawing/2014/main" id="{99CB56ED-B305-49AF-9CD1-E6B1AE5DB771}"/>
              </a:ext>
            </a:extLst>
          </p:cNvPr>
          <p:cNvSpPr/>
          <p:nvPr/>
        </p:nvSpPr>
        <p:spPr>
          <a:xfrm>
            <a:off x="1603559" y="3252944"/>
            <a:ext cx="6789592" cy="1344839"/>
          </a:xfrm>
          <a:prstGeom prst="rect">
            <a:avLst/>
          </a:prstGeom>
          <a:noFill/>
          <a:ln w="19050">
            <a:solidFill>
              <a:schemeClr val="tx1"/>
            </a:solidFill>
            <a:prstDash val="sys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70F6B94B-66B1-1123-7F53-207F7A2724B3}"/>
              </a:ext>
            </a:extLst>
          </p:cNvPr>
          <p:cNvSpPr txBox="1">
            <a:spLocks/>
          </p:cNvSpPr>
          <p:nvPr/>
        </p:nvSpPr>
        <p:spPr>
          <a:xfrm>
            <a:off x="216628" y="97037"/>
            <a:ext cx="8702565" cy="472657"/>
          </a:xfrm>
          <a:prstGeom prst="rect">
            <a:avLst/>
          </a:prstGeom>
        </p:spPr>
        <p:txBody>
          <a:bodyPr anchor="t" anchorCtr="0"/>
          <a:lstStyle>
            <a:lvl1pPr algn="ctr">
              <a:spcBef>
                <a:spcPct val="0"/>
              </a:spcBef>
              <a:buNone/>
              <a:defRPr sz="3000" b="1" baseline="0">
                <a:solidFill>
                  <a:schemeClr val="tx2"/>
                </a:solidFill>
                <a:latin typeface="+mj-lt"/>
                <a:ea typeface="+mj-ea"/>
                <a:cs typeface="+mj-cs"/>
              </a:defRPr>
            </a:lvl1pPr>
          </a:lstStyle>
          <a:p>
            <a:r>
              <a:rPr lang="en-US" dirty="0"/>
              <a:t>Dimensionality Reduction Could Also Be Clustering</a:t>
            </a:r>
          </a:p>
        </p:txBody>
      </p:sp>
    </p:spTree>
    <p:extLst>
      <p:ext uri="{BB962C8B-B14F-4D97-AF65-F5344CB8AC3E}">
        <p14:creationId xmlns:p14="http://schemas.microsoft.com/office/powerpoint/2010/main" val="23348495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989A6A4C-2EB9-4284-9843-392524A9E76C}"/>
              </a:ext>
            </a:extLst>
          </p:cNvPr>
          <p:cNvSpPr>
            <a:spLocks noGrp="1"/>
          </p:cNvSpPr>
          <p:nvPr>
            <p:ph idx="1"/>
          </p:nvPr>
        </p:nvSpPr>
        <p:spPr>
          <a:xfrm>
            <a:off x="271582" y="1700299"/>
            <a:ext cx="3922295" cy="2650320"/>
          </a:xfrm>
        </p:spPr>
        <p:txBody>
          <a:bodyPr/>
          <a:lstStyle/>
          <a:p>
            <a:pPr marL="285750" indent="-285750">
              <a:buFont typeface="Arial" panose="020B0604020202020204" pitchFamily="34" charset="0"/>
              <a:buChar char="•"/>
            </a:pPr>
            <a:r>
              <a:rPr lang="en-US" sz="2400"/>
              <a:t>Consensus Matrix of IntNMF Results</a:t>
            </a:r>
          </a:p>
          <a:p>
            <a:pPr marL="285750" indent="-285750">
              <a:buFont typeface="Arial" panose="020B0604020202020204" pitchFamily="34" charset="0"/>
              <a:buChar char="•"/>
            </a:pPr>
            <a:r>
              <a:rPr lang="en-US" sz="2400"/>
              <a:t>Represents similarity between individuals</a:t>
            </a:r>
          </a:p>
          <a:p>
            <a:pPr marL="285750" indent="-285750">
              <a:buFont typeface="Arial" panose="020B0604020202020204" pitchFamily="34" charset="0"/>
              <a:buChar char="•"/>
            </a:pPr>
            <a:r>
              <a:rPr lang="en-US" sz="2400"/>
              <a:t>Three clear clusters</a:t>
            </a:r>
          </a:p>
          <a:p>
            <a:endParaRPr lang="en-US"/>
          </a:p>
        </p:txBody>
      </p:sp>
      <p:sp>
        <p:nvSpPr>
          <p:cNvPr id="4" name="Slide Number Placeholder 3">
            <a:extLst>
              <a:ext uri="{FF2B5EF4-FFF2-40B4-BE49-F238E27FC236}">
                <a16:creationId xmlns:a16="http://schemas.microsoft.com/office/drawing/2014/main" id="{0F678543-A079-2946-88C6-B395E76E9F3D}"/>
              </a:ext>
            </a:extLst>
          </p:cNvPr>
          <p:cNvSpPr txBox="1">
            <a:spLocks/>
          </p:cNvSpPr>
          <p:nvPr/>
        </p:nvSpPr>
        <p:spPr>
          <a:xfrm>
            <a:off x="-660928" y="5504601"/>
            <a:ext cx="818712" cy="490599"/>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latin typeface="Arial" panose="020B0604020202020204" pitchFamily="34" charset="0"/>
                <a:cs typeface="Arial" panose="020B0604020202020204" pitchFamily="34" charset="0"/>
              </a:rPr>
              <a:pPr/>
              <a:t>34</a:t>
            </a:fld>
            <a:endParaRPr lang="en-US">
              <a:latin typeface="Arial" panose="020B0604020202020204" pitchFamily="34" charset="0"/>
              <a:cs typeface="Arial" panose="020B0604020202020204" pitchFamily="34" charset="0"/>
            </a:endParaRPr>
          </a:p>
        </p:txBody>
      </p:sp>
      <p:sp>
        <p:nvSpPr>
          <p:cNvPr id="35" name="Title 1">
            <a:extLst>
              <a:ext uri="{FF2B5EF4-FFF2-40B4-BE49-F238E27FC236}">
                <a16:creationId xmlns:a16="http://schemas.microsoft.com/office/drawing/2014/main" id="{093779BA-0755-45A7-8016-A56F94AAE671}"/>
              </a:ext>
            </a:extLst>
          </p:cNvPr>
          <p:cNvSpPr txBox="1">
            <a:spLocks/>
          </p:cNvSpPr>
          <p:nvPr/>
        </p:nvSpPr>
        <p:spPr>
          <a:xfrm>
            <a:off x="220717" y="268442"/>
            <a:ext cx="8702565" cy="524439"/>
          </a:xfrm>
          <a:prstGeom prst="rect">
            <a:avLst/>
          </a:prstGeom>
        </p:spPr>
        <p:txBody>
          <a:bodyPr anchor="t" anchorCtr="0"/>
          <a:lstStyle>
            <a:defPPr>
              <a:defRPr lang="en-US"/>
            </a:defPPr>
            <a:lvl1pPr algn="ctr">
              <a:spcBef>
                <a:spcPct val="0"/>
              </a:spcBef>
              <a:buNone/>
              <a:defRPr sz="3000" b="1" baseline="0">
                <a:solidFill>
                  <a:schemeClr val="tx2"/>
                </a:solidFill>
                <a:latin typeface="+mj-lt"/>
                <a:ea typeface="+mj-ea"/>
                <a:cs typeface="+mj-cs"/>
              </a:defRPr>
            </a:lvl1pPr>
          </a:lstStyle>
          <a:p>
            <a:r>
              <a:rPr lang="en-US"/>
              <a:t>Intermediate Integration, IntNMF: Consensus Matrix</a:t>
            </a:r>
          </a:p>
        </p:txBody>
      </p:sp>
      <p:pic>
        <p:nvPicPr>
          <p:cNvPr id="18" name="Picture 17" descr="Chart, treemap chart&#10;&#10;Description automatically generated">
            <a:extLst>
              <a:ext uri="{FF2B5EF4-FFF2-40B4-BE49-F238E27FC236}">
                <a16:creationId xmlns:a16="http://schemas.microsoft.com/office/drawing/2014/main" id="{C5034F64-494A-4EF3-8B02-4FECABB3108A}"/>
              </a:ext>
            </a:extLst>
          </p:cNvPr>
          <p:cNvPicPr>
            <a:picLocks noChangeAspect="1"/>
          </p:cNvPicPr>
          <p:nvPr/>
        </p:nvPicPr>
        <p:blipFill rotWithShape="1">
          <a:blip r:embed="rId2"/>
          <a:srcRect l="10077" t="7176" r="2680" b="7953"/>
          <a:stretch/>
        </p:blipFill>
        <p:spPr>
          <a:xfrm>
            <a:off x="4244741" y="1164657"/>
            <a:ext cx="4678542" cy="3185962"/>
          </a:xfrm>
          <a:prstGeom prst="rect">
            <a:avLst/>
          </a:prstGeom>
        </p:spPr>
      </p:pic>
    </p:spTree>
    <p:extLst>
      <p:ext uri="{BB962C8B-B14F-4D97-AF65-F5344CB8AC3E}">
        <p14:creationId xmlns:p14="http://schemas.microsoft.com/office/powerpoint/2010/main" val="32490135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989A6A4C-2EB9-4284-9843-392524A9E76C}"/>
              </a:ext>
            </a:extLst>
          </p:cNvPr>
          <p:cNvSpPr>
            <a:spLocks noGrp="1"/>
          </p:cNvSpPr>
          <p:nvPr>
            <p:ph idx="1"/>
          </p:nvPr>
        </p:nvSpPr>
        <p:spPr>
          <a:xfrm>
            <a:off x="627916" y="1100232"/>
            <a:ext cx="4362801" cy="3098974"/>
          </a:xfrm>
        </p:spPr>
        <p:txBody>
          <a:bodyPr/>
          <a:lstStyle/>
          <a:p>
            <a:pPr marL="285750" indent="-285750">
              <a:buFont typeface="Arial" panose="020B0604020202020204" pitchFamily="34" charset="0"/>
              <a:buChar char="•"/>
            </a:pPr>
            <a:r>
              <a:rPr lang="en-US" sz="2400" dirty="0" err="1"/>
              <a:t>IntNMF</a:t>
            </a:r>
            <a:r>
              <a:rPr lang="en-US" sz="2400" dirty="0"/>
              <a:t> performs well at identifying clusters of individuals with similar multi-omic profiles</a:t>
            </a:r>
          </a:p>
          <a:p>
            <a:pPr marL="285750" indent="-285750">
              <a:buFont typeface="Arial" panose="020B0604020202020204" pitchFamily="34" charset="0"/>
              <a:buChar char="•"/>
            </a:pPr>
            <a:endParaRPr lang="en-US" sz="2400" dirty="0"/>
          </a:p>
          <a:p>
            <a:pPr marL="0" indent="0">
              <a:buNone/>
            </a:pPr>
            <a:r>
              <a:rPr lang="en-US" sz="2400" dirty="0"/>
              <a:t>… but none of these clusters were associated with maternal mercury exposure</a:t>
            </a:r>
          </a:p>
          <a:p>
            <a:endParaRPr lang="en-US" dirty="0"/>
          </a:p>
        </p:txBody>
      </p:sp>
      <p:sp>
        <p:nvSpPr>
          <p:cNvPr id="4" name="Slide Number Placeholder 3">
            <a:extLst>
              <a:ext uri="{FF2B5EF4-FFF2-40B4-BE49-F238E27FC236}">
                <a16:creationId xmlns:a16="http://schemas.microsoft.com/office/drawing/2014/main" id="{0F678543-A079-2946-88C6-B395E76E9F3D}"/>
              </a:ext>
            </a:extLst>
          </p:cNvPr>
          <p:cNvSpPr txBox="1">
            <a:spLocks/>
          </p:cNvSpPr>
          <p:nvPr/>
        </p:nvSpPr>
        <p:spPr>
          <a:xfrm>
            <a:off x="-660928" y="5504601"/>
            <a:ext cx="818712" cy="490599"/>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latin typeface="Arial" panose="020B0604020202020204" pitchFamily="34" charset="0"/>
                <a:cs typeface="Arial" panose="020B0604020202020204" pitchFamily="34" charset="0"/>
              </a:rPr>
              <a:pPr/>
              <a:t>35</a:t>
            </a:fld>
            <a:endParaRPr lang="en-US">
              <a:latin typeface="Arial" panose="020B0604020202020204" pitchFamily="34" charset="0"/>
              <a:cs typeface="Arial" panose="020B0604020202020204" pitchFamily="34" charset="0"/>
            </a:endParaRPr>
          </a:p>
        </p:txBody>
      </p:sp>
      <p:sp>
        <p:nvSpPr>
          <p:cNvPr id="35" name="Title 1">
            <a:extLst>
              <a:ext uri="{FF2B5EF4-FFF2-40B4-BE49-F238E27FC236}">
                <a16:creationId xmlns:a16="http://schemas.microsoft.com/office/drawing/2014/main" id="{093779BA-0755-45A7-8016-A56F94AAE671}"/>
              </a:ext>
            </a:extLst>
          </p:cNvPr>
          <p:cNvSpPr txBox="1">
            <a:spLocks/>
          </p:cNvSpPr>
          <p:nvPr/>
        </p:nvSpPr>
        <p:spPr>
          <a:xfrm>
            <a:off x="220718" y="155069"/>
            <a:ext cx="8702565" cy="591551"/>
          </a:xfrm>
          <a:prstGeom prst="rect">
            <a:avLst/>
          </a:prstGeom>
        </p:spPr>
        <p:txBody>
          <a:bodyPr anchor="t" anchorCtr="0"/>
          <a:lstStyle>
            <a:defPPr>
              <a:defRPr lang="en-US"/>
            </a:defPPr>
            <a:lvl1pPr algn="ctr">
              <a:spcBef>
                <a:spcPct val="0"/>
              </a:spcBef>
              <a:buNone/>
              <a:defRPr sz="3000" b="1" baseline="0">
                <a:solidFill>
                  <a:schemeClr val="tx2"/>
                </a:solidFill>
                <a:latin typeface="+mj-lt"/>
                <a:ea typeface="+mj-ea"/>
                <a:cs typeface="+mj-cs"/>
              </a:defRPr>
            </a:lvl1pPr>
          </a:lstStyle>
          <a:p>
            <a:r>
              <a:rPr lang="en-US" dirty="0"/>
              <a:t>Intermediate Integration, </a:t>
            </a:r>
            <a:r>
              <a:rPr lang="en-US" dirty="0" err="1"/>
              <a:t>IntNMF</a:t>
            </a:r>
            <a:r>
              <a:rPr lang="en-US" dirty="0"/>
              <a:t>: Silhouette Plot</a:t>
            </a:r>
          </a:p>
        </p:txBody>
      </p:sp>
      <p:pic>
        <p:nvPicPr>
          <p:cNvPr id="6" name="Picture 5" descr="Chart&#10;&#10;Description automatically generated">
            <a:extLst>
              <a:ext uri="{FF2B5EF4-FFF2-40B4-BE49-F238E27FC236}">
                <a16:creationId xmlns:a16="http://schemas.microsoft.com/office/drawing/2014/main" id="{511BAC49-F382-4615-9005-6731341C1C90}"/>
              </a:ext>
            </a:extLst>
          </p:cNvPr>
          <p:cNvPicPr>
            <a:picLocks noChangeAspect="1"/>
          </p:cNvPicPr>
          <p:nvPr/>
        </p:nvPicPr>
        <p:blipFill rotWithShape="1">
          <a:blip r:embed="rId2"/>
          <a:srcRect l="29852" t="18745" r="36116" b="11111"/>
          <a:stretch/>
        </p:blipFill>
        <p:spPr>
          <a:xfrm>
            <a:off x="5807540" y="869330"/>
            <a:ext cx="2359906" cy="3404840"/>
          </a:xfrm>
          <a:prstGeom prst="rect">
            <a:avLst/>
          </a:prstGeom>
          <a:ln>
            <a:solidFill>
              <a:schemeClr val="tx1"/>
            </a:solidFill>
          </a:ln>
        </p:spPr>
      </p:pic>
    </p:spTree>
    <p:extLst>
      <p:ext uri="{BB962C8B-B14F-4D97-AF65-F5344CB8AC3E}">
        <p14:creationId xmlns:p14="http://schemas.microsoft.com/office/powerpoint/2010/main" val="3257335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FD906-28B1-B9BD-E422-8D88C5FCDF0D}"/>
              </a:ext>
            </a:extLst>
          </p:cNvPr>
          <p:cNvSpPr>
            <a:spLocks noGrp="1"/>
          </p:cNvSpPr>
          <p:nvPr>
            <p:ph type="title"/>
          </p:nvPr>
        </p:nvSpPr>
        <p:spPr>
          <a:xfrm>
            <a:off x="121561" y="916415"/>
            <a:ext cx="3799705" cy="1429096"/>
          </a:xfrm>
        </p:spPr>
        <p:txBody>
          <a:bodyPr/>
          <a:lstStyle/>
          <a:p>
            <a:r>
              <a:rPr lang="en-US" b="1" dirty="0"/>
              <a:t>Approach 3: Integrated/Quasi-mediation</a:t>
            </a:r>
          </a:p>
        </p:txBody>
      </p:sp>
      <p:pic>
        <p:nvPicPr>
          <p:cNvPr id="5" name="Picture 4" descr="A picture containing diagram&#10;&#10;Description automatically generated">
            <a:extLst>
              <a:ext uri="{FF2B5EF4-FFF2-40B4-BE49-F238E27FC236}">
                <a16:creationId xmlns:a16="http://schemas.microsoft.com/office/drawing/2014/main" id="{0D35F0E1-25BA-87DF-0027-FD5C5033A268}"/>
              </a:ext>
            </a:extLst>
          </p:cNvPr>
          <p:cNvPicPr>
            <a:picLocks noChangeAspect="1"/>
          </p:cNvPicPr>
          <p:nvPr/>
        </p:nvPicPr>
        <p:blipFill rotWithShape="1">
          <a:blip r:embed="rId2">
            <a:extLst>
              <a:ext uri="{28A0092B-C50C-407E-A947-70E740481C1C}">
                <a14:useLocalDpi xmlns:a14="http://schemas.microsoft.com/office/drawing/2010/main" val="0"/>
              </a:ext>
            </a:extLst>
          </a:blip>
          <a:srcRect l="505" r="505"/>
          <a:stretch/>
        </p:blipFill>
        <p:spPr>
          <a:xfrm>
            <a:off x="4046568" y="284036"/>
            <a:ext cx="5010937" cy="3866859"/>
          </a:xfrm>
          <a:prstGeom prst="rect">
            <a:avLst/>
          </a:prstGeom>
        </p:spPr>
      </p:pic>
      <p:sp>
        <p:nvSpPr>
          <p:cNvPr id="6" name="Rectangle 5">
            <a:extLst>
              <a:ext uri="{FF2B5EF4-FFF2-40B4-BE49-F238E27FC236}">
                <a16:creationId xmlns:a16="http://schemas.microsoft.com/office/drawing/2014/main" id="{5B8E12A6-1904-5B40-F438-40AB91377664}"/>
              </a:ext>
            </a:extLst>
          </p:cNvPr>
          <p:cNvSpPr/>
          <p:nvPr/>
        </p:nvSpPr>
        <p:spPr>
          <a:xfrm>
            <a:off x="7664116" y="595564"/>
            <a:ext cx="1341521" cy="3483143"/>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 name="Title 1">
            <a:extLst>
              <a:ext uri="{FF2B5EF4-FFF2-40B4-BE49-F238E27FC236}">
                <a16:creationId xmlns:a16="http://schemas.microsoft.com/office/drawing/2014/main" id="{6EC55A7A-A2E5-BE93-47E9-18551385684C}"/>
              </a:ext>
            </a:extLst>
          </p:cNvPr>
          <p:cNvSpPr txBox="1">
            <a:spLocks/>
          </p:cNvSpPr>
          <p:nvPr/>
        </p:nvSpPr>
        <p:spPr>
          <a:xfrm>
            <a:off x="391057" y="2714099"/>
            <a:ext cx="3260712" cy="824163"/>
          </a:xfrm>
          <a:prstGeom prst="rect">
            <a:avLst/>
          </a:prstGeom>
        </p:spPr>
        <p:txBody>
          <a:bodyPr anchor="t" anchorCtr="0"/>
          <a:lstStyle>
            <a:lvl1pPr algn="l" defTabSz="914377" rtl="0" eaLnBrk="1" latinLnBrk="0" hangingPunct="1">
              <a:lnSpc>
                <a:spcPct val="90000"/>
              </a:lnSpc>
              <a:spcBef>
                <a:spcPct val="0"/>
              </a:spcBef>
              <a:buNone/>
              <a:defRPr sz="4000" kern="1200" baseline="0">
                <a:solidFill>
                  <a:schemeClr val="tx2"/>
                </a:solidFill>
                <a:latin typeface="+mj-lt"/>
                <a:ea typeface="+mj-ea"/>
                <a:cs typeface="+mj-cs"/>
              </a:defRPr>
            </a:lvl1pPr>
          </a:lstStyle>
          <a:p>
            <a:pPr algn="ctr"/>
            <a:r>
              <a:rPr lang="en-US" sz="3000" i="1" dirty="0"/>
              <a:t>Identifying High Risk Populations</a:t>
            </a:r>
          </a:p>
        </p:txBody>
      </p:sp>
    </p:spTree>
    <p:extLst>
      <p:ext uri="{BB962C8B-B14F-4D97-AF65-F5344CB8AC3E}">
        <p14:creationId xmlns:p14="http://schemas.microsoft.com/office/powerpoint/2010/main" val="3215691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diagram of a variety of colors&#10;&#10;Description automatically generated with medium confidence">
            <a:extLst>
              <a:ext uri="{FF2B5EF4-FFF2-40B4-BE49-F238E27FC236}">
                <a16:creationId xmlns:a16="http://schemas.microsoft.com/office/drawing/2014/main" id="{FD3CF1AE-A12D-A1BA-6173-39241B14514C}"/>
              </a:ext>
            </a:extLst>
          </p:cNvPr>
          <p:cNvPicPr>
            <a:picLocks noChangeAspect="1"/>
          </p:cNvPicPr>
          <p:nvPr/>
        </p:nvPicPr>
        <p:blipFill rotWithShape="1">
          <a:blip r:embed="rId3">
            <a:extLst>
              <a:ext uri="{28A0092B-C50C-407E-A947-70E740481C1C}">
                <a14:useLocalDpi xmlns:a14="http://schemas.microsoft.com/office/drawing/2010/main" val="0"/>
              </a:ext>
            </a:extLst>
          </a:blip>
          <a:srcRect l="1764" t="4051" r="5950" b="3554"/>
          <a:stretch/>
        </p:blipFill>
        <p:spPr>
          <a:xfrm>
            <a:off x="2797911" y="824304"/>
            <a:ext cx="5332782" cy="3416198"/>
          </a:xfrm>
          <a:prstGeom prst="rect">
            <a:avLst/>
          </a:prstGeom>
          <a:ln w="28575">
            <a:solidFill>
              <a:schemeClr val="tx1"/>
            </a:solidFill>
          </a:ln>
        </p:spPr>
      </p:pic>
      <p:pic>
        <p:nvPicPr>
          <p:cNvPr id="3" name="Picture 2" descr="A picture containing calendar&#10;&#10;Description automatically generated">
            <a:extLst>
              <a:ext uri="{FF2B5EF4-FFF2-40B4-BE49-F238E27FC236}">
                <a16:creationId xmlns:a16="http://schemas.microsoft.com/office/drawing/2014/main" id="{20F4AED8-99CC-A684-2B86-386331C3CB97}"/>
              </a:ext>
            </a:extLst>
          </p:cNvPr>
          <p:cNvPicPr>
            <a:picLocks noChangeAspect="1"/>
          </p:cNvPicPr>
          <p:nvPr/>
        </p:nvPicPr>
        <p:blipFill rotWithShape="1">
          <a:blip r:embed="rId4">
            <a:extLst>
              <a:ext uri="{28A0092B-C50C-407E-A947-70E740481C1C}">
                <a14:useLocalDpi xmlns:a14="http://schemas.microsoft.com/office/drawing/2010/main" val="0"/>
              </a:ext>
            </a:extLst>
          </a:blip>
          <a:srcRect l="72092" t="29085" r="5763" b="53478"/>
          <a:stretch/>
        </p:blipFill>
        <p:spPr>
          <a:xfrm>
            <a:off x="266336" y="1819091"/>
            <a:ext cx="1924266" cy="1169397"/>
          </a:xfrm>
          <a:prstGeom prst="rect">
            <a:avLst/>
          </a:prstGeom>
        </p:spPr>
      </p:pic>
      <p:sp>
        <p:nvSpPr>
          <p:cNvPr id="4" name="Title 3">
            <a:extLst>
              <a:ext uri="{FF2B5EF4-FFF2-40B4-BE49-F238E27FC236}">
                <a16:creationId xmlns:a16="http://schemas.microsoft.com/office/drawing/2014/main" id="{F9672D90-059E-F978-299E-E1CA5596DF7E}"/>
              </a:ext>
            </a:extLst>
          </p:cNvPr>
          <p:cNvSpPr>
            <a:spLocks noGrp="1"/>
          </p:cNvSpPr>
          <p:nvPr>
            <p:ph type="title" idx="4294967295"/>
          </p:nvPr>
        </p:nvSpPr>
        <p:spPr>
          <a:xfrm>
            <a:off x="668422" y="117187"/>
            <a:ext cx="7807155" cy="535275"/>
          </a:xfrm>
          <a:prstGeom prst="rect">
            <a:avLst/>
          </a:prstGeom>
        </p:spPr>
        <p:txBody>
          <a:bodyPr anchor="t" anchorCtr="0"/>
          <a:lstStyle/>
          <a:p>
            <a:r>
              <a:rPr lang="en-US" sz="3000" b="1" dirty="0">
                <a:solidFill>
                  <a:schemeClr val="tx2"/>
                </a:solidFill>
                <a:latin typeface="+mj-lt"/>
                <a:cs typeface="+mj-cs"/>
              </a:rPr>
              <a:t>Results: Joint Analysis, Early Integration</a:t>
            </a:r>
          </a:p>
        </p:txBody>
      </p:sp>
      <p:pic>
        <p:nvPicPr>
          <p:cNvPr id="8" name="Picture 7" descr="A screenshot of a screen&#10;&#10;Description automatically generated">
            <a:extLst>
              <a:ext uri="{FF2B5EF4-FFF2-40B4-BE49-F238E27FC236}">
                <a16:creationId xmlns:a16="http://schemas.microsoft.com/office/drawing/2014/main" id="{0F96B8FE-A271-768A-9A7B-63FBAE657ADF}"/>
              </a:ext>
            </a:extLst>
          </p:cNvPr>
          <p:cNvPicPr>
            <a:picLocks noChangeAspect="1"/>
          </p:cNvPicPr>
          <p:nvPr/>
        </p:nvPicPr>
        <p:blipFill rotWithShape="1">
          <a:blip r:embed="rId5"/>
          <a:srcRect l="82268" t="31977" r="1785" b="51846"/>
          <a:stretch/>
        </p:blipFill>
        <p:spPr>
          <a:xfrm>
            <a:off x="8199906" y="3206868"/>
            <a:ext cx="782906" cy="614597"/>
          </a:xfrm>
          <a:prstGeom prst="rect">
            <a:avLst/>
          </a:prstGeom>
        </p:spPr>
      </p:pic>
      <p:pic>
        <p:nvPicPr>
          <p:cNvPr id="9" name="Picture 8" descr="A screenshot of a screen&#10;&#10;Description automatically generated">
            <a:extLst>
              <a:ext uri="{FF2B5EF4-FFF2-40B4-BE49-F238E27FC236}">
                <a16:creationId xmlns:a16="http://schemas.microsoft.com/office/drawing/2014/main" id="{B646E6E1-0A55-110E-97B2-BE383E22ADF0}"/>
              </a:ext>
            </a:extLst>
          </p:cNvPr>
          <p:cNvPicPr>
            <a:picLocks noChangeAspect="1"/>
          </p:cNvPicPr>
          <p:nvPr/>
        </p:nvPicPr>
        <p:blipFill rotWithShape="1">
          <a:blip r:embed="rId5"/>
          <a:srcRect l="82268" t="11124" r="1785" b="67965"/>
          <a:stretch/>
        </p:blipFill>
        <p:spPr>
          <a:xfrm>
            <a:off x="8199906" y="1113555"/>
            <a:ext cx="782906" cy="794455"/>
          </a:xfrm>
          <a:prstGeom prst="rect">
            <a:avLst/>
          </a:prstGeom>
        </p:spPr>
      </p:pic>
      <p:pic>
        <p:nvPicPr>
          <p:cNvPr id="11" name="Picture 10" descr="A screenshot of a screen&#10;&#10;Description automatically generated">
            <a:extLst>
              <a:ext uri="{FF2B5EF4-FFF2-40B4-BE49-F238E27FC236}">
                <a16:creationId xmlns:a16="http://schemas.microsoft.com/office/drawing/2014/main" id="{A5A1B9F9-1A80-6B9A-08F9-A4412F983C0F}"/>
              </a:ext>
            </a:extLst>
          </p:cNvPr>
          <p:cNvPicPr>
            <a:picLocks noChangeAspect="1"/>
          </p:cNvPicPr>
          <p:nvPr/>
        </p:nvPicPr>
        <p:blipFill rotWithShape="1">
          <a:blip r:embed="rId5"/>
          <a:srcRect l="82268" t="47742" r="1785" b="36081"/>
          <a:stretch/>
        </p:blipFill>
        <p:spPr>
          <a:xfrm>
            <a:off x="8199906" y="2403790"/>
            <a:ext cx="782906" cy="614597"/>
          </a:xfrm>
          <a:prstGeom prst="rect">
            <a:avLst/>
          </a:prstGeom>
        </p:spPr>
      </p:pic>
    </p:spTree>
    <p:extLst>
      <p:ext uri="{BB962C8B-B14F-4D97-AF65-F5344CB8AC3E}">
        <p14:creationId xmlns:p14="http://schemas.microsoft.com/office/powerpoint/2010/main" val="10634303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calendar&#10;&#10;Description automatically generated">
            <a:extLst>
              <a:ext uri="{FF2B5EF4-FFF2-40B4-BE49-F238E27FC236}">
                <a16:creationId xmlns:a16="http://schemas.microsoft.com/office/drawing/2014/main" id="{BCE82A18-904E-8E16-9E4C-157989A1D2BF}"/>
              </a:ext>
            </a:extLst>
          </p:cNvPr>
          <p:cNvPicPr>
            <a:picLocks noChangeAspect="1"/>
          </p:cNvPicPr>
          <p:nvPr/>
        </p:nvPicPr>
        <p:blipFill rotWithShape="1">
          <a:blip r:embed="rId3">
            <a:extLst>
              <a:ext uri="{28A0092B-C50C-407E-A947-70E740481C1C}">
                <a14:useLocalDpi xmlns:a14="http://schemas.microsoft.com/office/drawing/2010/main" val="0"/>
              </a:ext>
            </a:extLst>
          </a:blip>
          <a:srcRect l="72159" t="48781" r="3803" b="31840"/>
          <a:stretch/>
        </p:blipFill>
        <p:spPr>
          <a:xfrm>
            <a:off x="5919782" y="1706482"/>
            <a:ext cx="2781626" cy="1730535"/>
          </a:xfrm>
          <a:prstGeom prst="rect">
            <a:avLst/>
          </a:prstGeom>
        </p:spPr>
      </p:pic>
      <p:sp>
        <p:nvSpPr>
          <p:cNvPr id="8" name="Title 1">
            <a:extLst>
              <a:ext uri="{FF2B5EF4-FFF2-40B4-BE49-F238E27FC236}">
                <a16:creationId xmlns:a16="http://schemas.microsoft.com/office/drawing/2014/main" id="{168DE707-4348-BE9D-C51A-29DCDBB8C387}"/>
              </a:ext>
            </a:extLst>
          </p:cNvPr>
          <p:cNvSpPr txBox="1">
            <a:spLocks/>
          </p:cNvSpPr>
          <p:nvPr/>
        </p:nvSpPr>
        <p:spPr>
          <a:xfrm>
            <a:off x="664010" y="296765"/>
            <a:ext cx="7505432" cy="824163"/>
          </a:xfrm>
          <a:prstGeom prst="rect">
            <a:avLst/>
          </a:prstGeom>
        </p:spPr>
        <p:txBody>
          <a:bodyPr anchor="t" anchorCtr="0"/>
          <a:lstStyle>
            <a:lvl1pPr algn="ctr">
              <a:spcBef>
                <a:spcPct val="0"/>
              </a:spcBef>
              <a:buNone/>
              <a:defRPr sz="3000" b="1">
                <a:solidFill>
                  <a:schemeClr val="tx2"/>
                </a:solidFill>
                <a:latin typeface="+mj-lt"/>
                <a:ea typeface="+mj-ea"/>
                <a:cs typeface="+mj-cs"/>
              </a:defRPr>
            </a:lvl1pPr>
          </a:lstStyle>
          <a:p>
            <a:r>
              <a:rPr lang="en-US" dirty="0"/>
              <a:t>Joint Analysis, Intermediate Integration</a:t>
            </a:r>
          </a:p>
        </p:txBody>
      </p:sp>
      <p:sp>
        <p:nvSpPr>
          <p:cNvPr id="11" name="TextBox 10">
            <a:extLst>
              <a:ext uri="{FF2B5EF4-FFF2-40B4-BE49-F238E27FC236}">
                <a16:creationId xmlns:a16="http://schemas.microsoft.com/office/drawing/2014/main" id="{39E8997A-30A9-4A55-04AB-F003D61BA926}"/>
              </a:ext>
            </a:extLst>
          </p:cNvPr>
          <p:cNvSpPr txBox="1"/>
          <p:nvPr/>
        </p:nvSpPr>
        <p:spPr>
          <a:xfrm>
            <a:off x="664010" y="1356115"/>
            <a:ext cx="4834422" cy="2616101"/>
          </a:xfrm>
          <a:prstGeom prst="rect">
            <a:avLst/>
          </a:prstGeom>
          <a:noFill/>
        </p:spPr>
        <p:txBody>
          <a:bodyPr wrap="square">
            <a:spAutoFit/>
          </a:bodyPr>
          <a:lstStyle/>
          <a:p>
            <a:pPr marL="214313" indent="-214313">
              <a:spcAft>
                <a:spcPts val="1200"/>
              </a:spcAft>
              <a:buFont typeface="Arial" panose="020B0604020202020204" pitchFamily="34" charset="0"/>
              <a:buChar char="•"/>
            </a:pPr>
            <a:r>
              <a:rPr lang="en-US" dirty="0">
                <a:latin typeface="Arial" panose="020B0604020202020204" pitchFamily="34" charset="0"/>
                <a:cs typeface="Arial" panose="020B0604020202020204" pitchFamily="34" charset="0"/>
              </a:rPr>
              <a:t>Extension of the previous LUCID model, which includes only a single omics dataset </a:t>
            </a:r>
          </a:p>
          <a:p>
            <a:pPr marL="214313" indent="-214313">
              <a:spcAft>
                <a:spcPts val="1200"/>
              </a:spcAft>
              <a:buFont typeface="Arial" panose="020B0604020202020204" pitchFamily="34" charset="0"/>
              <a:buChar char="•"/>
            </a:pPr>
            <a:r>
              <a:rPr lang="en-US" dirty="0">
                <a:latin typeface="Arial" panose="020B0604020202020204" pitchFamily="34" charset="0"/>
                <a:cs typeface="Arial" panose="020B0604020202020204" pitchFamily="34" charset="0"/>
              </a:rPr>
              <a:t>Models omics in parallel: this approach (as shown in the figure) assumes that omics clusters (X</a:t>
            </a:r>
            <a:r>
              <a:rPr lang="en-US" baseline="-25000" dirty="0">
                <a:latin typeface="Arial" panose="020B0604020202020204" pitchFamily="34" charset="0"/>
                <a:cs typeface="Arial" panose="020B0604020202020204" pitchFamily="34" charset="0"/>
              </a:rPr>
              <a:t>1</a:t>
            </a:r>
            <a:r>
              <a:rPr lang="en-US" dirty="0">
                <a:latin typeface="Arial" panose="020B0604020202020204" pitchFamily="34" charset="0"/>
                <a:cs typeface="Arial" panose="020B0604020202020204" pitchFamily="34" charset="0"/>
              </a:rPr>
              <a:t>, X</a:t>
            </a:r>
            <a:r>
              <a:rPr lang="en-US" baseline="-25000" dirty="0">
                <a:latin typeface="Arial" panose="020B0604020202020204" pitchFamily="34" charset="0"/>
                <a:cs typeface="Arial" panose="020B0604020202020204" pitchFamily="34" charset="0"/>
              </a:rPr>
              <a:t>2</a:t>
            </a:r>
            <a:r>
              <a:rPr lang="en-US" dirty="0">
                <a:latin typeface="Arial" panose="020B0604020202020204" pitchFamily="34" charset="0"/>
                <a:cs typeface="Arial" panose="020B0604020202020204" pitchFamily="34" charset="0"/>
              </a:rPr>
              <a:t>, X</a:t>
            </a:r>
            <a:r>
              <a:rPr lang="en-US" baseline="-25000" dirty="0">
                <a:latin typeface="Arial" panose="020B0604020202020204" pitchFamily="34" charset="0"/>
                <a:cs typeface="Arial" panose="020B0604020202020204" pitchFamily="34" charset="0"/>
              </a:rPr>
              <a:t>3</a:t>
            </a:r>
            <a:r>
              <a:rPr lang="en-US" dirty="0">
                <a:latin typeface="Arial" panose="020B0604020202020204" pitchFamily="34" charset="0"/>
                <a:cs typeface="Arial" panose="020B0604020202020204" pitchFamily="34" charset="0"/>
              </a:rPr>
              <a:t>) are independently associated with the outcome, </a:t>
            </a:r>
          </a:p>
          <a:p>
            <a:pPr marL="214313" indent="-214313">
              <a:spcAft>
                <a:spcPts val="1200"/>
              </a:spcAft>
              <a:buFont typeface="Arial" panose="020B0604020202020204" pitchFamily="34" charset="0"/>
              <a:buChar char="•"/>
            </a:pPr>
            <a:r>
              <a:rPr lang="en-US" dirty="0">
                <a:latin typeface="Arial" panose="020B0604020202020204" pitchFamily="34" charset="0"/>
                <a:cs typeface="Arial" panose="020B0604020202020204" pitchFamily="34" charset="0"/>
              </a:rPr>
              <a:t>Can easily be extended to examine interactions between omics layers</a:t>
            </a:r>
          </a:p>
        </p:txBody>
      </p:sp>
    </p:spTree>
    <p:extLst>
      <p:ext uri="{BB962C8B-B14F-4D97-AF65-F5344CB8AC3E}">
        <p14:creationId xmlns:p14="http://schemas.microsoft.com/office/powerpoint/2010/main" val="200059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diagram of a group&#10;&#10;Description automatically generated">
            <a:extLst>
              <a:ext uri="{FF2B5EF4-FFF2-40B4-BE49-F238E27FC236}">
                <a16:creationId xmlns:a16="http://schemas.microsoft.com/office/drawing/2014/main" id="{FE5C41A1-6946-6A16-BD99-BAC8E767FB1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764" t="1812" r="64941" b="2261"/>
          <a:stretch/>
        </p:blipFill>
        <p:spPr>
          <a:xfrm>
            <a:off x="4966024" y="304231"/>
            <a:ext cx="3015600" cy="4539837"/>
          </a:xfrm>
          <a:prstGeom prst="rect">
            <a:avLst/>
          </a:prstGeom>
        </p:spPr>
      </p:pic>
      <p:sp>
        <p:nvSpPr>
          <p:cNvPr id="10" name="TextBox 9">
            <a:extLst>
              <a:ext uri="{FF2B5EF4-FFF2-40B4-BE49-F238E27FC236}">
                <a16:creationId xmlns:a16="http://schemas.microsoft.com/office/drawing/2014/main" id="{D8304764-B0DF-EDA4-37A7-0955145351D3}"/>
              </a:ext>
            </a:extLst>
          </p:cNvPr>
          <p:cNvSpPr txBox="1"/>
          <p:nvPr/>
        </p:nvSpPr>
        <p:spPr>
          <a:xfrm>
            <a:off x="495728" y="1431502"/>
            <a:ext cx="3613526" cy="2031325"/>
          </a:xfrm>
          <a:prstGeom prst="rect">
            <a:avLst/>
          </a:prstGeom>
          <a:noFill/>
        </p:spPr>
        <p:txBody>
          <a:bodyPr wrap="square" rtlCol="0">
            <a:spAutoFit/>
          </a:bodyPr>
          <a:lstStyle/>
          <a:p>
            <a:pPr defTabSz="342900">
              <a:defRPr/>
            </a:pPr>
            <a:r>
              <a:rPr lang="en-US" sz="2100" dirty="0">
                <a:solidFill>
                  <a:prstClr val="black"/>
                </a:solidFill>
                <a:latin typeface="Arial" panose="020B0604020202020204" pitchFamily="34" charset="0"/>
                <a:cs typeface="Arial" panose="020B0604020202020204" pitchFamily="34" charset="0"/>
              </a:rPr>
              <a:t>Integrated information on environmental exposures, DNA methylation, miRNA levels, and transcripts can identify groups of children at elevated risk of liver injury</a:t>
            </a:r>
          </a:p>
        </p:txBody>
      </p:sp>
      <p:sp>
        <p:nvSpPr>
          <p:cNvPr id="12" name="Rectangle 11">
            <a:extLst>
              <a:ext uri="{FF2B5EF4-FFF2-40B4-BE49-F238E27FC236}">
                <a16:creationId xmlns:a16="http://schemas.microsoft.com/office/drawing/2014/main" id="{FF6E859D-6DDE-4D2D-C573-058B9631E942}"/>
              </a:ext>
            </a:extLst>
          </p:cNvPr>
          <p:cNvSpPr/>
          <p:nvPr/>
        </p:nvSpPr>
        <p:spPr>
          <a:xfrm>
            <a:off x="4921249" y="266930"/>
            <a:ext cx="3105151" cy="46096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900">
              <a:defRPr/>
            </a:pPr>
            <a:endParaRPr lang="en-US" sz="1350" dirty="0">
              <a:solidFill>
                <a:prstClr val="white"/>
              </a:solidFill>
              <a:latin typeface="Corbel" panose="020B0503020204020204"/>
            </a:endParaRPr>
          </a:p>
        </p:txBody>
      </p:sp>
      <p:sp>
        <p:nvSpPr>
          <p:cNvPr id="2" name="Title 3">
            <a:extLst>
              <a:ext uri="{FF2B5EF4-FFF2-40B4-BE49-F238E27FC236}">
                <a16:creationId xmlns:a16="http://schemas.microsoft.com/office/drawing/2014/main" id="{92CEDD3E-44A5-162D-C0A2-33841018A565}"/>
              </a:ext>
            </a:extLst>
          </p:cNvPr>
          <p:cNvSpPr>
            <a:spLocks noGrp="1"/>
          </p:cNvSpPr>
          <p:nvPr>
            <p:ph type="title" idx="4294967295"/>
          </p:nvPr>
        </p:nvSpPr>
        <p:spPr>
          <a:xfrm>
            <a:off x="263347" y="209127"/>
            <a:ext cx="4078288" cy="1222375"/>
          </a:xfrm>
          <a:prstGeom prst="rect">
            <a:avLst/>
          </a:prstGeom>
        </p:spPr>
        <p:txBody>
          <a:bodyPr anchor="t" anchorCtr="0"/>
          <a:lstStyle/>
          <a:p>
            <a:r>
              <a:rPr lang="en-US" sz="3000" b="1" dirty="0">
                <a:solidFill>
                  <a:schemeClr val="tx2"/>
                </a:solidFill>
                <a:latin typeface="+mj-lt"/>
                <a:cs typeface="+mj-cs"/>
              </a:rPr>
              <a:t>Results: Joint Analysis, Intermediate Integration</a:t>
            </a:r>
          </a:p>
        </p:txBody>
      </p:sp>
      <p:pic>
        <p:nvPicPr>
          <p:cNvPr id="8" name="Picture 7" descr="A screenshot of a screen&#10;&#10;Description automatically generated">
            <a:extLst>
              <a:ext uri="{FF2B5EF4-FFF2-40B4-BE49-F238E27FC236}">
                <a16:creationId xmlns:a16="http://schemas.microsoft.com/office/drawing/2014/main" id="{FB330149-31A6-D0EC-E339-8AC0B45347F8}"/>
              </a:ext>
            </a:extLst>
          </p:cNvPr>
          <p:cNvPicPr>
            <a:picLocks noChangeAspect="1"/>
          </p:cNvPicPr>
          <p:nvPr/>
        </p:nvPicPr>
        <p:blipFill rotWithShape="1">
          <a:blip r:embed="rId4"/>
          <a:srcRect l="82268" t="31977" r="1785" b="52664"/>
          <a:stretch/>
        </p:blipFill>
        <p:spPr>
          <a:xfrm>
            <a:off x="8252818" y="2264452"/>
            <a:ext cx="782906" cy="583524"/>
          </a:xfrm>
          <a:prstGeom prst="rect">
            <a:avLst/>
          </a:prstGeom>
        </p:spPr>
      </p:pic>
      <p:pic>
        <p:nvPicPr>
          <p:cNvPr id="11" name="Picture 10" descr="A screenshot of a screen&#10;&#10;Description automatically generated">
            <a:extLst>
              <a:ext uri="{FF2B5EF4-FFF2-40B4-BE49-F238E27FC236}">
                <a16:creationId xmlns:a16="http://schemas.microsoft.com/office/drawing/2014/main" id="{C2635811-16D5-2E96-9904-4F4CCFD5006C}"/>
              </a:ext>
            </a:extLst>
          </p:cNvPr>
          <p:cNvPicPr>
            <a:picLocks noChangeAspect="1"/>
          </p:cNvPicPr>
          <p:nvPr/>
        </p:nvPicPr>
        <p:blipFill rotWithShape="1">
          <a:blip r:embed="rId4"/>
          <a:srcRect l="82268" t="11124" r="1785" b="67965"/>
          <a:stretch/>
        </p:blipFill>
        <p:spPr>
          <a:xfrm>
            <a:off x="8252818" y="637047"/>
            <a:ext cx="782906" cy="794455"/>
          </a:xfrm>
          <a:prstGeom prst="rect">
            <a:avLst/>
          </a:prstGeom>
        </p:spPr>
      </p:pic>
      <p:pic>
        <p:nvPicPr>
          <p:cNvPr id="13" name="Picture 12" descr="A screenshot of a screen&#10;&#10;Description automatically generated">
            <a:extLst>
              <a:ext uri="{FF2B5EF4-FFF2-40B4-BE49-F238E27FC236}">
                <a16:creationId xmlns:a16="http://schemas.microsoft.com/office/drawing/2014/main" id="{6D785AE6-71ED-AC7F-63E8-1BC2AB561945}"/>
              </a:ext>
            </a:extLst>
          </p:cNvPr>
          <p:cNvPicPr>
            <a:picLocks noChangeAspect="1"/>
          </p:cNvPicPr>
          <p:nvPr/>
        </p:nvPicPr>
        <p:blipFill rotWithShape="1">
          <a:blip r:embed="rId4"/>
          <a:srcRect l="82268" t="47742" r="1785" b="36081"/>
          <a:stretch/>
        </p:blipFill>
        <p:spPr>
          <a:xfrm>
            <a:off x="8252818" y="3750492"/>
            <a:ext cx="782906" cy="614597"/>
          </a:xfrm>
          <a:prstGeom prst="rect">
            <a:avLst/>
          </a:prstGeom>
        </p:spPr>
      </p:pic>
    </p:spTree>
    <p:extLst>
      <p:ext uri="{BB962C8B-B14F-4D97-AF65-F5344CB8AC3E}">
        <p14:creationId xmlns:p14="http://schemas.microsoft.com/office/powerpoint/2010/main" val="5927935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A207767-8F25-FFC4-D91B-541AA53E6209}"/>
              </a:ext>
            </a:extLst>
          </p:cNvPr>
          <p:cNvSpPr/>
          <p:nvPr/>
        </p:nvSpPr>
        <p:spPr>
          <a:xfrm>
            <a:off x="0" y="4220308"/>
            <a:ext cx="9144000" cy="92319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 name="Title 3">
            <a:extLst>
              <a:ext uri="{FF2B5EF4-FFF2-40B4-BE49-F238E27FC236}">
                <a16:creationId xmlns:a16="http://schemas.microsoft.com/office/drawing/2014/main" id="{F9672D90-059E-F978-299E-E1CA5596DF7E}"/>
              </a:ext>
            </a:extLst>
          </p:cNvPr>
          <p:cNvSpPr>
            <a:spLocks noGrp="1"/>
          </p:cNvSpPr>
          <p:nvPr>
            <p:ph type="title" idx="4294967295"/>
          </p:nvPr>
        </p:nvSpPr>
        <p:spPr>
          <a:xfrm>
            <a:off x="771525" y="1475450"/>
            <a:ext cx="1971675" cy="1910443"/>
          </a:xfrm>
          <a:prstGeom prst="rect">
            <a:avLst/>
          </a:prstGeom>
          <a:noFill/>
        </p:spPr>
        <p:txBody>
          <a:bodyPr vert="horz" lIns="68580" tIns="34290" rIns="68580" bIns="34290" rtlCol="0" anchor="ctr">
            <a:normAutofit fontScale="90000"/>
          </a:bodyPr>
          <a:lstStyle/>
          <a:p>
            <a:r>
              <a:rPr lang="en-US" sz="2700" b="1">
                <a:solidFill>
                  <a:srgbClr val="FFFFFF"/>
                </a:solidFill>
                <a:latin typeface="+mj-lt"/>
                <a:cs typeface="+mj-cs"/>
              </a:rPr>
              <a:t>Multiomic </a:t>
            </a:r>
            <a:r>
              <a:rPr lang="en-US" sz="2700" b="1">
                <a:solidFill>
                  <a:srgbClr val="FFFFFF"/>
                </a:solidFill>
              </a:rPr>
              <a:t>M</a:t>
            </a:r>
            <a:r>
              <a:rPr lang="en-US" sz="2700" b="1">
                <a:solidFill>
                  <a:srgbClr val="FFFFFF"/>
                </a:solidFill>
                <a:latin typeface="+mj-lt"/>
                <a:cs typeface="+mj-cs"/>
              </a:rPr>
              <a:t>ediation </a:t>
            </a:r>
            <a:r>
              <a:rPr lang="en-US" sz="2700" b="1">
                <a:solidFill>
                  <a:srgbClr val="FFFFFF"/>
                </a:solidFill>
              </a:rPr>
              <a:t>F</a:t>
            </a:r>
            <a:r>
              <a:rPr lang="en-US" sz="2700" b="1">
                <a:solidFill>
                  <a:srgbClr val="FFFFFF"/>
                </a:solidFill>
                <a:latin typeface="+mj-lt"/>
                <a:cs typeface="+mj-cs"/>
              </a:rPr>
              <a:t>ramework For Precision Environmental Health</a:t>
            </a:r>
          </a:p>
        </p:txBody>
      </p:sp>
      <p:pic>
        <p:nvPicPr>
          <p:cNvPr id="3" name="Picture 2" descr="A picture containing diagram&#10;&#10;Description automatically generated">
            <a:extLst>
              <a:ext uri="{FF2B5EF4-FFF2-40B4-BE49-F238E27FC236}">
                <a16:creationId xmlns:a16="http://schemas.microsoft.com/office/drawing/2014/main" id="{C1DA2590-63A9-BA26-665C-484F5CC70EF7}"/>
              </a:ext>
            </a:extLst>
          </p:cNvPr>
          <p:cNvPicPr>
            <a:picLocks noChangeAspect="1"/>
          </p:cNvPicPr>
          <p:nvPr/>
        </p:nvPicPr>
        <p:blipFill rotWithShape="1">
          <a:blip r:embed="rId2">
            <a:extLst>
              <a:ext uri="{28A0092B-C50C-407E-A947-70E740481C1C}">
                <a14:useLocalDpi xmlns:a14="http://schemas.microsoft.com/office/drawing/2010/main" val="0"/>
              </a:ext>
            </a:extLst>
          </a:blip>
          <a:srcRect l="505" r="505"/>
          <a:stretch/>
        </p:blipFill>
        <p:spPr>
          <a:xfrm>
            <a:off x="3001879" y="151688"/>
            <a:ext cx="6055627" cy="4673030"/>
          </a:xfrm>
          <a:prstGeom prst="rect">
            <a:avLst/>
          </a:prstGeom>
        </p:spPr>
      </p:pic>
      <p:pic>
        <p:nvPicPr>
          <p:cNvPr id="5" name="Picture 4" descr="A picture containing text, font, screenshot, design&#10;&#10;Description automatically generated">
            <a:extLst>
              <a:ext uri="{FF2B5EF4-FFF2-40B4-BE49-F238E27FC236}">
                <a16:creationId xmlns:a16="http://schemas.microsoft.com/office/drawing/2014/main" id="{BB61F4D6-5673-557F-7341-A22B91C36A9D}"/>
              </a:ext>
            </a:extLst>
          </p:cNvPr>
          <p:cNvPicPr>
            <a:picLocks noChangeAspect="1"/>
          </p:cNvPicPr>
          <p:nvPr/>
        </p:nvPicPr>
        <p:blipFill rotWithShape="1">
          <a:blip r:embed="rId3"/>
          <a:srcRect b="3172"/>
          <a:stretch/>
        </p:blipFill>
        <p:spPr>
          <a:xfrm>
            <a:off x="227047" y="1252255"/>
            <a:ext cx="2516153" cy="2356832"/>
          </a:xfrm>
          <a:prstGeom prst="rect">
            <a:avLst/>
          </a:prstGeom>
        </p:spPr>
      </p:pic>
      <p:sp>
        <p:nvSpPr>
          <p:cNvPr id="7" name="TextBox 6">
            <a:extLst>
              <a:ext uri="{FF2B5EF4-FFF2-40B4-BE49-F238E27FC236}">
                <a16:creationId xmlns:a16="http://schemas.microsoft.com/office/drawing/2014/main" id="{A93E037D-004E-A75E-8520-940AB8CB8EDB}"/>
              </a:ext>
            </a:extLst>
          </p:cNvPr>
          <p:cNvSpPr txBox="1"/>
          <p:nvPr/>
        </p:nvSpPr>
        <p:spPr>
          <a:xfrm>
            <a:off x="1648558" y="3989509"/>
            <a:ext cx="184731" cy="300082"/>
          </a:xfrm>
          <a:prstGeom prst="rect">
            <a:avLst/>
          </a:prstGeom>
          <a:noFill/>
        </p:spPr>
        <p:txBody>
          <a:bodyPr wrap="none" rtlCol="0">
            <a:spAutoFit/>
          </a:bodyPr>
          <a:lstStyle/>
          <a:p>
            <a:endParaRPr lang="en-US" sz="1350"/>
          </a:p>
        </p:txBody>
      </p:sp>
      <p:sp>
        <p:nvSpPr>
          <p:cNvPr id="9" name="Rectangle 8">
            <a:extLst>
              <a:ext uri="{FF2B5EF4-FFF2-40B4-BE49-F238E27FC236}">
                <a16:creationId xmlns:a16="http://schemas.microsoft.com/office/drawing/2014/main" id="{CC46305B-3AB4-D0E7-26D1-D35A626CEC80}"/>
              </a:ext>
            </a:extLst>
          </p:cNvPr>
          <p:cNvSpPr/>
          <p:nvPr/>
        </p:nvSpPr>
        <p:spPr>
          <a:xfrm>
            <a:off x="4427622" y="1028700"/>
            <a:ext cx="4565984" cy="371174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Rectangle 9">
            <a:extLst>
              <a:ext uri="{FF2B5EF4-FFF2-40B4-BE49-F238E27FC236}">
                <a16:creationId xmlns:a16="http://schemas.microsoft.com/office/drawing/2014/main" id="{D6E13ACD-F8B3-3733-C64D-0B4991526177}"/>
              </a:ext>
            </a:extLst>
          </p:cNvPr>
          <p:cNvSpPr/>
          <p:nvPr/>
        </p:nvSpPr>
        <p:spPr>
          <a:xfrm>
            <a:off x="3380875" y="1445426"/>
            <a:ext cx="4565984" cy="329501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7918485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2099747-75FB-7AB7-B13D-5F813C38D782}"/>
              </a:ext>
            </a:extLst>
          </p:cNvPr>
          <p:cNvSpPr/>
          <p:nvPr/>
        </p:nvSpPr>
        <p:spPr>
          <a:xfrm>
            <a:off x="6597868" y="0"/>
            <a:ext cx="2546131" cy="197069"/>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3">
            <a:extLst>
              <a:ext uri="{FF2B5EF4-FFF2-40B4-BE49-F238E27FC236}">
                <a16:creationId xmlns:a16="http://schemas.microsoft.com/office/drawing/2014/main" id="{92CEDD3E-44A5-162D-C0A2-33841018A565}"/>
              </a:ext>
            </a:extLst>
          </p:cNvPr>
          <p:cNvSpPr>
            <a:spLocks noGrp="1"/>
          </p:cNvSpPr>
          <p:nvPr>
            <p:ph type="title" idx="4294967295"/>
          </p:nvPr>
        </p:nvSpPr>
        <p:spPr>
          <a:xfrm>
            <a:off x="398883" y="0"/>
            <a:ext cx="8346234" cy="500320"/>
          </a:xfrm>
          <a:prstGeom prst="rect">
            <a:avLst/>
          </a:prstGeom>
        </p:spPr>
        <p:txBody>
          <a:bodyPr anchor="t" anchorCtr="0"/>
          <a:lstStyle/>
          <a:p>
            <a:r>
              <a:rPr lang="en-US" sz="3000" b="1" dirty="0">
                <a:solidFill>
                  <a:schemeClr val="tx2"/>
                </a:solidFill>
                <a:latin typeface="+mj-lt"/>
                <a:cs typeface="+mj-cs"/>
              </a:rPr>
              <a:t>Joint Analysis, Interactions </a:t>
            </a:r>
            <a:r>
              <a:rPr lang="en-US" sz="3000" b="1" dirty="0">
                <a:solidFill>
                  <a:schemeClr val="tx2"/>
                </a:solidFill>
              </a:rPr>
              <a:t>B</a:t>
            </a:r>
            <a:r>
              <a:rPr lang="en-US" sz="3000" b="1" dirty="0">
                <a:solidFill>
                  <a:schemeClr val="tx2"/>
                </a:solidFill>
                <a:latin typeface="+mj-lt"/>
                <a:cs typeface="+mj-cs"/>
              </a:rPr>
              <a:t>etween Omic Profiles</a:t>
            </a:r>
          </a:p>
        </p:txBody>
      </p:sp>
      <p:pic>
        <p:nvPicPr>
          <p:cNvPr id="3" name="Picture 2" descr="A diagram of a group&#10;&#10;Description automatically generated">
            <a:extLst>
              <a:ext uri="{FF2B5EF4-FFF2-40B4-BE49-F238E27FC236}">
                <a16:creationId xmlns:a16="http://schemas.microsoft.com/office/drawing/2014/main" id="{F56E6DFF-79BB-CAA1-0DAA-D367DFECBD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8307" y="500320"/>
            <a:ext cx="8647386" cy="4654181"/>
          </a:xfrm>
          <a:prstGeom prst="rect">
            <a:avLst/>
          </a:prstGeom>
        </p:spPr>
      </p:pic>
      <p:sp>
        <p:nvSpPr>
          <p:cNvPr id="5" name="Rectangle 4">
            <a:extLst>
              <a:ext uri="{FF2B5EF4-FFF2-40B4-BE49-F238E27FC236}">
                <a16:creationId xmlns:a16="http://schemas.microsoft.com/office/drawing/2014/main" id="{C68EF0C2-0760-C0DA-9209-C39ECF22AD8D}"/>
              </a:ext>
            </a:extLst>
          </p:cNvPr>
          <p:cNvSpPr/>
          <p:nvPr/>
        </p:nvSpPr>
        <p:spPr>
          <a:xfrm>
            <a:off x="3334407" y="500320"/>
            <a:ext cx="5561286" cy="464318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044E3033-2B2B-F180-91AA-8980826B1FF4}"/>
              </a:ext>
            </a:extLst>
          </p:cNvPr>
          <p:cNvSpPr txBox="1"/>
          <p:nvPr/>
        </p:nvSpPr>
        <p:spPr>
          <a:xfrm>
            <a:off x="3501803" y="604700"/>
            <a:ext cx="5561286" cy="4462760"/>
          </a:xfrm>
          <a:prstGeom prst="rect">
            <a:avLst/>
          </a:prstGeom>
          <a:noFill/>
        </p:spPr>
        <p:txBody>
          <a:bodyPr wrap="square">
            <a:spAutoFit/>
          </a:bodyPr>
          <a:lstStyle/>
          <a:p>
            <a:pPr marL="214313" indent="-214313">
              <a:spcAft>
                <a:spcPts val="1200"/>
              </a:spcAft>
              <a:buFont typeface="Arial" panose="020B0604020202020204" pitchFamily="34" charset="0"/>
              <a:buChar char="•"/>
            </a:pPr>
            <a:r>
              <a:rPr lang="en-US" dirty="0">
                <a:latin typeface="Arial" panose="020B0604020202020204" pitchFamily="34" charset="0"/>
                <a:cs typeface="Arial" panose="020B0604020202020204" pitchFamily="34" charset="0"/>
              </a:rPr>
              <a:t>This assumes no interactions between profiles. </a:t>
            </a:r>
          </a:p>
          <a:p>
            <a:pPr marL="214313" indent="-214313">
              <a:spcAft>
                <a:spcPts val="1200"/>
              </a:spcAft>
              <a:buFont typeface="Arial" panose="020B0604020202020204" pitchFamily="34" charset="0"/>
              <a:buChar char="•"/>
            </a:pPr>
            <a:r>
              <a:rPr lang="en-US" dirty="0">
                <a:latin typeface="Arial" panose="020B0604020202020204" pitchFamily="34" charset="0"/>
                <a:cs typeface="Arial" panose="020B0604020202020204" pitchFamily="34" charset="0"/>
              </a:rPr>
              <a:t>To extend this model to examine the impact of interactions between the omic profiles, we can use the probability of inclusion for each individual in each cluster, and using these values, fit a linear regression model with a three-way interaction for the outcome</a:t>
            </a:r>
          </a:p>
          <a:p>
            <a:pPr marL="214313" indent="-214313">
              <a:spcAft>
                <a:spcPts val="1200"/>
              </a:spcAft>
              <a:buFont typeface="Arial" panose="020B0604020202020204" pitchFamily="34" charset="0"/>
              <a:buChar char="•"/>
            </a:pPr>
            <a:r>
              <a:rPr lang="en-US" dirty="0">
                <a:latin typeface="Arial" panose="020B0604020202020204" pitchFamily="34" charset="0"/>
                <a:cs typeface="Arial" panose="020B0604020202020204" pitchFamily="34" charset="0"/>
              </a:rPr>
              <a:t>This allows you to look at how </a:t>
            </a:r>
            <a:r>
              <a:rPr lang="en-US" b="1" u="sng" dirty="0">
                <a:latin typeface="Arial" panose="020B0604020202020204" pitchFamily="34" charset="0"/>
                <a:cs typeface="Arial" panose="020B0604020202020204" pitchFamily="34" charset="0"/>
              </a:rPr>
              <a:t>all possible combinations</a:t>
            </a:r>
            <a:r>
              <a:rPr lang="en-US" dirty="0">
                <a:latin typeface="Arial" panose="020B0604020202020204" pitchFamily="34" charset="0"/>
                <a:cs typeface="Arial" panose="020B0604020202020204" pitchFamily="34" charset="0"/>
              </a:rPr>
              <a:t> of the omic profiles are associated with both the exposure and the outcome</a:t>
            </a:r>
          </a:p>
          <a:p>
            <a:pPr marL="214313" indent="-214313">
              <a:spcAft>
                <a:spcPts val="1200"/>
              </a:spcAft>
              <a:buFont typeface="Arial" panose="020B0604020202020204" pitchFamily="34" charset="0"/>
              <a:buChar char="•"/>
            </a:pPr>
            <a:r>
              <a:rPr lang="en-US" dirty="0">
                <a:latin typeface="Arial" panose="020B0604020202020204" pitchFamily="34" charset="0"/>
                <a:cs typeface="Arial" panose="020B0604020202020204" pitchFamily="34" charset="0"/>
              </a:rPr>
              <a:t>Also defines omic profiles for each “group” </a:t>
            </a:r>
          </a:p>
          <a:p>
            <a:pPr marL="214313" indent="-214313">
              <a:spcAft>
                <a:spcPts val="1200"/>
              </a:spcAft>
              <a:buFont typeface="Arial" panose="020B0604020202020204" pitchFamily="34" charset="0"/>
              <a:buChar char="•"/>
            </a:pPr>
            <a:r>
              <a:rPr lang="en-US" dirty="0">
                <a:latin typeface="Arial" panose="020B0604020202020204" pitchFamily="34" charset="0"/>
                <a:cs typeface="Arial" panose="020B0604020202020204" pitchFamily="34" charset="0"/>
              </a:rPr>
              <a:t>Number of possible groups: </a:t>
            </a:r>
          </a:p>
          <a:p>
            <a:pPr lvl="1">
              <a:spcAft>
                <a:spcPts val="1200"/>
              </a:spcAft>
            </a:pPr>
            <a:r>
              <a:rPr lang="en-US" i="1" dirty="0" err="1">
                <a:solidFill>
                  <a:schemeClr val="tx2">
                    <a:lumMod val="50000"/>
                  </a:schemeClr>
                </a:solidFill>
                <a:latin typeface="Times New Roman" panose="02020603050405020304" pitchFamily="18" charset="0"/>
                <a:cs typeface="Times New Roman" panose="02020603050405020304" pitchFamily="18" charset="0"/>
              </a:rPr>
              <a:t>K</a:t>
            </a:r>
            <a:r>
              <a:rPr lang="en-US" baseline="-25000" dirty="0" err="1">
                <a:solidFill>
                  <a:schemeClr val="tx2">
                    <a:lumMod val="50000"/>
                  </a:schemeClr>
                </a:solidFill>
                <a:latin typeface="Times New Roman" panose="02020603050405020304" pitchFamily="18" charset="0"/>
                <a:cs typeface="Times New Roman" panose="02020603050405020304" pitchFamily="18" charset="0"/>
              </a:rPr>
              <a:t>methlome</a:t>
            </a:r>
            <a:r>
              <a:rPr lang="en-US" dirty="0">
                <a:solidFill>
                  <a:schemeClr val="tx2">
                    <a:lumMod val="50000"/>
                  </a:schemeClr>
                </a:solidFill>
                <a:latin typeface="Times New Roman" panose="02020603050405020304" pitchFamily="18" charset="0"/>
                <a:cs typeface="Times New Roman" panose="02020603050405020304" pitchFamily="18" charset="0"/>
              </a:rPr>
              <a:t> * </a:t>
            </a:r>
            <a:r>
              <a:rPr lang="en-US" i="1" dirty="0" err="1">
                <a:solidFill>
                  <a:schemeClr val="tx2">
                    <a:lumMod val="50000"/>
                  </a:schemeClr>
                </a:solidFill>
                <a:latin typeface="Times New Roman" panose="02020603050405020304" pitchFamily="18" charset="0"/>
                <a:cs typeface="Times New Roman" panose="02020603050405020304" pitchFamily="18" charset="0"/>
              </a:rPr>
              <a:t>K</a:t>
            </a:r>
            <a:r>
              <a:rPr lang="en-US" baseline="-25000" dirty="0" err="1">
                <a:solidFill>
                  <a:schemeClr val="tx2">
                    <a:lumMod val="50000"/>
                  </a:schemeClr>
                </a:solidFill>
                <a:latin typeface="Times New Roman" panose="02020603050405020304" pitchFamily="18" charset="0"/>
                <a:cs typeface="Times New Roman" panose="02020603050405020304" pitchFamily="18" charset="0"/>
              </a:rPr>
              <a:t>miRNA</a:t>
            </a:r>
            <a:r>
              <a:rPr lang="en-US" dirty="0">
                <a:solidFill>
                  <a:schemeClr val="tx2">
                    <a:lumMod val="50000"/>
                  </a:schemeClr>
                </a:solidFill>
                <a:latin typeface="Times New Roman" panose="02020603050405020304" pitchFamily="18" charset="0"/>
                <a:cs typeface="Times New Roman" panose="02020603050405020304" pitchFamily="18" charset="0"/>
              </a:rPr>
              <a:t> * </a:t>
            </a:r>
            <a:r>
              <a:rPr lang="en-US" i="1" dirty="0" err="1">
                <a:solidFill>
                  <a:schemeClr val="tx2">
                    <a:lumMod val="50000"/>
                  </a:schemeClr>
                </a:solidFill>
                <a:latin typeface="Times New Roman" panose="02020603050405020304" pitchFamily="18" charset="0"/>
                <a:cs typeface="Times New Roman" panose="02020603050405020304" pitchFamily="18" charset="0"/>
              </a:rPr>
              <a:t>K</a:t>
            </a:r>
            <a:r>
              <a:rPr lang="en-US" baseline="-25000" dirty="0" err="1">
                <a:solidFill>
                  <a:schemeClr val="tx2">
                    <a:lumMod val="50000"/>
                  </a:schemeClr>
                </a:solidFill>
                <a:latin typeface="Times New Roman" panose="02020603050405020304" pitchFamily="18" charset="0"/>
                <a:cs typeface="Times New Roman" panose="02020603050405020304" pitchFamily="18" charset="0"/>
              </a:rPr>
              <a:t>transcriptome</a:t>
            </a:r>
            <a:r>
              <a:rPr lang="en-US" dirty="0">
                <a:solidFill>
                  <a:schemeClr val="tx2">
                    <a:lumMod val="50000"/>
                  </a:schemeClr>
                </a:solidFill>
                <a:latin typeface="Times New Roman" panose="02020603050405020304" pitchFamily="18" charset="0"/>
                <a:cs typeface="Times New Roman" panose="02020603050405020304" pitchFamily="18" charset="0"/>
              </a:rPr>
              <a:t> = 2 * 2 * 2 = 8</a:t>
            </a:r>
          </a:p>
        </p:txBody>
      </p:sp>
    </p:spTree>
    <p:extLst>
      <p:ext uri="{BB962C8B-B14F-4D97-AF65-F5344CB8AC3E}">
        <p14:creationId xmlns:p14="http://schemas.microsoft.com/office/powerpoint/2010/main" val="4167357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2099747-75FB-7AB7-B13D-5F813C38D782}"/>
              </a:ext>
            </a:extLst>
          </p:cNvPr>
          <p:cNvSpPr/>
          <p:nvPr/>
        </p:nvSpPr>
        <p:spPr>
          <a:xfrm>
            <a:off x="6597868" y="0"/>
            <a:ext cx="2546131" cy="197069"/>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3">
            <a:extLst>
              <a:ext uri="{FF2B5EF4-FFF2-40B4-BE49-F238E27FC236}">
                <a16:creationId xmlns:a16="http://schemas.microsoft.com/office/drawing/2014/main" id="{92CEDD3E-44A5-162D-C0A2-33841018A565}"/>
              </a:ext>
            </a:extLst>
          </p:cNvPr>
          <p:cNvSpPr>
            <a:spLocks noGrp="1"/>
          </p:cNvSpPr>
          <p:nvPr>
            <p:ph type="title" idx="4294967295"/>
          </p:nvPr>
        </p:nvSpPr>
        <p:spPr>
          <a:xfrm>
            <a:off x="398883" y="0"/>
            <a:ext cx="8346234" cy="500320"/>
          </a:xfrm>
          <a:prstGeom prst="rect">
            <a:avLst/>
          </a:prstGeom>
        </p:spPr>
        <p:txBody>
          <a:bodyPr anchor="t" anchorCtr="0"/>
          <a:lstStyle/>
          <a:p>
            <a:r>
              <a:rPr lang="en-US" sz="3000" b="1" dirty="0">
                <a:solidFill>
                  <a:schemeClr val="tx2"/>
                </a:solidFill>
                <a:latin typeface="+mj-lt"/>
                <a:cs typeface="+mj-cs"/>
              </a:rPr>
              <a:t>Joint Analysis, Interactions </a:t>
            </a:r>
            <a:r>
              <a:rPr lang="en-US" sz="3000" b="1" dirty="0">
                <a:solidFill>
                  <a:schemeClr val="tx2"/>
                </a:solidFill>
              </a:rPr>
              <a:t>B</a:t>
            </a:r>
            <a:r>
              <a:rPr lang="en-US" sz="3000" b="1" dirty="0">
                <a:solidFill>
                  <a:schemeClr val="tx2"/>
                </a:solidFill>
                <a:latin typeface="+mj-lt"/>
                <a:cs typeface="+mj-cs"/>
              </a:rPr>
              <a:t>etween Omic Profiles</a:t>
            </a:r>
          </a:p>
        </p:txBody>
      </p:sp>
      <p:pic>
        <p:nvPicPr>
          <p:cNvPr id="3" name="Picture 2" descr="A diagram of a group&#10;&#10;Description automatically generated">
            <a:extLst>
              <a:ext uri="{FF2B5EF4-FFF2-40B4-BE49-F238E27FC236}">
                <a16:creationId xmlns:a16="http://schemas.microsoft.com/office/drawing/2014/main" id="{F56E6DFF-79BB-CAA1-0DAA-D367DFECBD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8307" y="500320"/>
            <a:ext cx="8647386" cy="4654181"/>
          </a:xfrm>
          <a:prstGeom prst="rect">
            <a:avLst/>
          </a:prstGeom>
        </p:spPr>
      </p:pic>
      <p:sp>
        <p:nvSpPr>
          <p:cNvPr id="5" name="Rectangle 4">
            <a:extLst>
              <a:ext uri="{FF2B5EF4-FFF2-40B4-BE49-F238E27FC236}">
                <a16:creationId xmlns:a16="http://schemas.microsoft.com/office/drawing/2014/main" id="{C68EF0C2-0760-C0DA-9209-C39ECF22AD8D}"/>
              </a:ext>
            </a:extLst>
          </p:cNvPr>
          <p:cNvSpPr/>
          <p:nvPr/>
        </p:nvSpPr>
        <p:spPr>
          <a:xfrm>
            <a:off x="6400800" y="500320"/>
            <a:ext cx="2487010" cy="464318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044E3033-2B2B-F180-91AA-8980826B1FF4}"/>
              </a:ext>
            </a:extLst>
          </p:cNvPr>
          <p:cNvSpPr txBox="1"/>
          <p:nvPr/>
        </p:nvSpPr>
        <p:spPr>
          <a:xfrm>
            <a:off x="6511560" y="508791"/>
            <a:ext cx="2265489" cy="3570208"/>
          </a:xfrm>
          <a:prstGeom prst="rect">
            <a:avLst/>
          </a:prstGeom>
          <a:noFill/>
        </p:spPr>
        <p:txBody>
          <a:bodyPr wrap="square">
            <a:spAutoFit/>
          </a:bodyPr>
          <a:lstStyle/>
          <a:p>
            <a:pPr marL="285750" indent="-285750">
              <a:spcAft>
                <a:spcPts val="1200"/>
              </a:spcAft>
              <a:buFont typeface="Arial" panose="020B0604020202020204" pitchFamily="34" charset="0"/>
              <a:buChar char="•"/>
            </a:pPr>
            <a:r>
              <a:rPr lang="en-US" dirty="0">
                <a:latin typeface="Arial" panose="020B0604020202020204" pitchFamily="34" charset="0"/>
                <a:cs typeface="Arial" panose="020B0604020202020204" pitchFamily="34" charset="0"/>
              </a:rPr>
              <a:t>Eight groups: defined by their exposure and outcome levels</a:t>
            </a:r>
          </a:p>
          <a:p>
            <a:pPr marL="285750" indent="-285750">
              <a:spcAft>
                <a:spcPts val="1200"/>
              </a:spcAft>
              <a:buFont typeface="Arial" panose="020B0604020202020204" pitchFamily="34" charset="0"/>
              <a:buChar char="•"/>
            </a:pPr>
            <a:r>
              <a:rPr lang="en-US" dirty="0">
                <a:latin typeface="Arial" panose="020B0604020202020204" pitchFamily="34" charset="0"/>
                <a:cs typeface="Arial" panose="020B0604020202020204" pitchFamily="34" charset="0"/>
              </a:rPr>
              <a:t>Here, each point represents an individual from our data. Lines connect individuals with similar omics profiles</a:t>
            </a:r>
          </a:p>
        </p:txBody>
      </p:sp>
    </p:spTree>
    <p:extLst>
      <p:ext uri="{BB962C8B-B14F-4D97-AF65-F5344CB8AC3E}">
        <p14:creationId xmlns:p14="http://schemas.microsoft.com/office/powerpoint/2010/main" val="27543084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2099747-75FB-7AB7-B13D-5F813C38D782}"/>
              </a:ext>
            </a:extLst>
          </p:cNvPr>
          <p:cNvSpPr/>
          <p:nvPr/>
        </p:nvSpPr>
        <p:spPr>
          <a:xfrm>
            <a:off x="6597868" y="0"/>
            <a:ext cx="2546131" cy="197069"/>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3">
            <a:extLst>
              <a:ext uri="{FF2B5EF4-FFF2-40B4-BE49-F238E27FC236}">
                <a16:creationId xmlns:a16="http://schemas.microsoft.com/office/drawing/2014/main" id="{92CEDD3E-44A5-162D-C0A2-33841018A565}"/>
              </a:ext>
            </a:extLst>
          </p:cNvPr>
          <p:cNvSpPr>
            <a:spLocks noGrp="1"/>
          </p:cNvSpPr>
          <p:nvPr>
            <p:ph type="title" idx="4294967295"/>
          </p:nvPr>
        </p:nvSpPr>
        <p:spPr>
          <a:xfrm>
            <a:off x="398883" y="0"/>
            <a:ext cx="8346234" cy="500320"/>
          </a:xfrm>
          <a:prstGeom prst="rect">
            <a:avLst/>
          </a:prstGeom>
        </p:spPr>
        <p:txBody>
          <a:bodyPr anchor="t" anchorCtr="0"/>
          <a:lstStyle/>
          <a:p>
            <a:r>
              <a:rPr lang="en-US" sz="3000" b="1" dirty="0">
                <a:solidFill>
                  <a:schemeClr val="tx2"/>
                </a:solidFill>
                <a:latin typeface="+mj-lt"/>
                <a:cs typeface="+mj-cs"/>
              </a:rPr>
              <a:t>Joint Analysis, Interactions </a:t>
            </a:r>
            <a:r>
              <a:rPr lang="en-US" sz="3000" b="1" dirty="0">
                <a:solidFill>
                  <a:schemeClr val="tx2"/>
                </a:solidFill>
              </a:rPr>
              <a:t>B</a:t>
            </a:r>
            <a:r>
              <a:rPr lang="en-US" sz="3000" b="1" dirty="0">
                <a:solidFill>
                  <a:schemeClr val="tx2"/>
                </a:solidFill>
                <a:latin typeface="+mj-lt"/>
                <a:cs typeface="+mj-cs"/>
              </a:rPr>
              <a:t>etween Omic Profiles</a:t>
            </a:r>
          </a:p>
        </p:txBody>
      </p:sp>
      <p:pic>
        <p:nvPicPr>
          <p:cNvPr id="3" name="Picture 2" descr="A diagram of a group&#10;&#10;Description automatically generated">
            <a:extLst>
              <a:ext uri="{FF2B5EF4-FFF2-40B4-BE49-F238E27FC236}">
                <a16:creationId xmlns:a16="http://schemas.microsoft.com/office/drawing/2014/main" id="{F56E6DFF-79BB-CAA1-0DAA-D367DFECBD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8307" y="500320"/>
            <a:ext cx="8647386" cy="4654181"/>
          </a:xfrm>
          <a:prstGeom prst="rect">
            <a:avLst/>
          </a:prstGeom>
        </p:spPr>
      </p:pic>
    </p:spTree>
    <p:extLst>
      <p:ext uri="{BB962C8B-B14F-4D97-AF65-F5344CB8AC3E}">
        <p14:creationId xmlns:p14="http://schemas.microsoft.com/office/powerpoint/2010/main" val="24517689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diagram of a dna sequence&#10;&#10;Description automatically generated">
            <a:extLst>
              <a:ext uri="{FF2B5EF4-FFF2-40B4-BE49-F238E27FC236}">
                <a16:creationId xmlns:a16="http://schemas.microsoft.com/office/drawing/2014/main" id="{A2408033-6351-81B7-439C-2EF27A07450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4505"/>
          <a:stretch/>
        </p:blipFill>
        <p:spPr bwMode="auto">
          <a:xfrm>
            <a:off x="416286" y="700088"/>
            <a:ext cx="7019405" cy="4275927"/>
          </a:xfrm>
          <a:prstGeom prst="rect">
            <a:avLst/>
          </a:prstGeom>
          <a:ln>
            <a:noFill/>
          </a:ln>
          <a:extLst>
            <a:ext uri="{53640926-AAD7-44D8-BBD7-CCE9431645EC}">
              <a14:shadowObscured xmlns:a14="http://schemas.microsoft.com/office/drawing/2010/main"/>
            </a:ext>
          </a:extLst>
        </p:spPr>
      </p:pic>
      <p:sp>
        <p:nvSpPr>
          <p:cNvPr id="2" name="Title 1">
            <a:extLst>
              <a:ext uri="{FF2B5EF4-FFF2-40B4-BE49-F238E27FC236}">
                <a16:creationId xmlns:a16="http://schemas.microsoft.com/office/drawing/2014/main" id="{5FF366E7-F7C0-9ADF-64D6-454819959F51}"/>
              </a:ext>
            </a:extLst>
          </p:cNvPr>
          <p:cNvSpPr>
            <a:spLocks noGrp="1"/>
          </p:cNvSpPr>
          <p:nvPr>
            <p:ph type="title" idx="4294967295"/>
          </p:nvPr>
        </p:nvSpPr>
        <p:spPr>
          <a:xfrm>
            <a:off x="878047" y="176602"/>
            <a:ext cx="7019925" cy="542925"/>
          </a:xfrm>
          <a:prstGeom prst="rect">
            <a:avLst/>
          </a:prstGeom>
        </p:spPr>
        <p:txBody>
          <a:bodyPr anchor="t" anchorCtr="0"/>
          <a:lstStyle/>
          <a:p>
            <a:r>
              <a:rPr lang="en-US" sz="3000" b="1" dirty="0">
                <a:solidFill>
                  <a:schemeClr val="tx2"/>
                </a:solidFill>
                <a:latin typeface="+mj-lt"/>
                <a:cs typeface="+mj-cs"/>
              </a:rPr>
              <a:t>Results: LUCID, Late Integration (In Serial)</a:t>
            </a:r>
          </a:p>
        </p:txBody>
      </p:sp>
      <p:pic>
        <p:nvPicPr>
          <p:cNvPr id="5" name="Picture 4" descr="A picture containing calendar&#10;&#10;Description automatically generated">
            <a:extLst>
              <a:ext uri="{FF2B5EF4-FFF2-40B4-BE49-F238E27FC236}">
                <a16:creationId xmlns:a16="http://schemas.microsoft.com/office/drawing/2014/main" id="{89F7DC3A-2DD4-3EA6-8E45-FA0754D84DB0}"/>
              </a:ext>
            </a:extLst>
          </p:cNvPr>
          <p:cNvPicPr>
            <a:picLocks noChangeAspect="1"/>
          </p:cNvPicPr>
          <p:nvPr/>
        </p:nvPicPr>
        <p:blipFill rotWithShape="1">
          <a:blip r:embed="rId3">
            <a:extLst>
              <a:ext uri="{28A0092B-C50C-407E-A947-70E740481C1C}">
                <a14:useLocalDpi xmlns:a14="http://schemas.microsoft.com/office/drawing/2010/main" val="0"/>
              </a:ext>
            </a:extLst>
          </a:blip>
          <a:srcRect l="71876" t="70446" r="3053" b="6748"/>
          <a:stretch/>
        </p:blipFill>
        <p:spPr>
          <a:xfrm>
            <a:off x="221897" y="3502027"/>
            <a:ext cx="2099603" cy="1473988"/>
          </a:xfrm>
          <a:prstGeom prst="rect">
            <a:avLst/>
          </a:prstGeom>
        </p:spPr>
      </p:pic>
      <p:pic>
        <p:nvPicPr>
          <p:cNvPr id="10" name="Picture 9" descr="A screenshot of a screen&#10;&#10;Description automatically generated">
            <a:extLst>
              <a:ext uri="{FF2B5EF4-FFF2-40B4-BE49-F238E27FC236}">
                <a16:creationId xmlns:a16="http://schemas.microsoft.com/office/drawing/2014/main" id="{BA35F766-FFC5-CFD1-57A4-67A9545B65CA}"/>
              </a:ext>
            </a:extLst>
          </p:cNvPr>
          <p:cNvPicPr>
            <a:picLocks noChangeAspect="1"/>
          </p:cNvPicPr>
          <p:nvPr/>
        </p:nvPicPr>
        <p:blipFill rotWithShape="1">
          <a:blip r:embed="rId4"/>
          <a:srcRect l="82268" t="31977" r="1785" b="52664"/>
          <a:stretch/>
        </p:blipFill>
        <p:spPr>
          <a:xfrm>
            <a:off x="5131031" y="2140651"/>
            <a:ext cx="782906" cy="583524"/>
          </a:xfrm>
          <a:prstGeom prst="rect">
            <a:avLst/>
          </a:prstGeom>
        </p:spPr>
      </p:pic>
      <p:pic>
        <p:nvPicPr>
          <p:cNvPr id="11" name="Picture 10" descr="A screenshot of a screen&#10;&#10;Description automatically generated">
            <a:extLst>
              <a:ext uri="{FF2B5EF4-FFF2-40B4-BE49-F238E27FC236}">
                <a16:creationId xmlns:a16="http://schemas.microsoft.com/office/drawing/2014/main" id="{BD5FCC30-CCFA-6786-0D42-5A3A2B248F16}"/>
              </a:ext>
            </a:extLst>
          </p:cNvPr>
          <p:cNvPicPr>
            <a:picLocks noChangeAspect="1"/>
          </p:cNvPicPr>
          <p:nvPr/>
        </p:nvPicPr>
        <p:blipFill rotWithShape="1">
          <a:blip r:embed="rId4"/>
          <a:srcRect l="82268" t="11124" r="1785" b="67965"/>
          <a:stretch/>
        </p:blipFill>
        <p:spPr>
          <a:xfrm>
            <a:off x="3605104" y="909375"/>
            <a:ext cx="782906" cy="794455"/>
          </a:xfrm>
          <a:prstGeom prst="rect">
            <a:avLst/>
          </a:prstGeom>
        </p:spPr>
      </p:pic>
      <p:pic>
        <p:nvPicPr>
          <p:cNvPr id="12" name="Picture 11" descr="A screenshot of a screen&#10;&#10;Description automatically generated">
            <a:extLst>
              <a:ext uri="{FF2B5EF4-FFF2-40B4-BE49-F238E27FC236}">
                <a16:creationId xmlns:a16="http://schemas.microsoft.com/office/drawing/2014/main" id="{CC9836B1-1908-AC2E-CF01-B731FBA15753}"/>
              </a:ext>
            </a:extLst>
          </p:cNvPr>
          <p:cNvPicPr>
            <a:picLocks noChangeAspect="1"/>
          </p:cNvPicPr>
          <p:nvPr/>
        </p:nvPicPr>
        <p:blipFill rotWithShape="1">
          <a:blip r:embed="rId4"/>
          <a:srcRect l="82268" t="47742" r="1785" b="36081"/>
          <a:stretch/>
        </p:blipFill>
        <p:spPr>
          <a:xfrm>
            <a:off x="7630080" y="3677060"/>
            <a:ext cx="782906" cy="614597"/>
          </a:xfrm>
          <a:prstGeom prst="rect">
            <a:avLst/>
          </a:prstGeom>
        </p:spPr>
      </p:pic>
    </p:spTree>
    <p:extLst>
      <p:ext uri="{BB962C8B-B14F-4D97-AF65-F5344CB8AC3E}">
        <p14:creationId xmlns:p14="http://schemas.microsoft.com/office/powerpoint/2010/main" val="40798172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FD906-28B1-B9BD-E422-8D88C5FCDF0D}"/>
              </a:ext>
            </a:extLst>
          </p:cNvPr>
          <p:cNvSpPr>
            <a:spLocks noGrp="1"/>
          </p:cNvSpPr>
          <p:nvPr>
            <p:ph type="title"/>
          </p:nvPr>
        </p:nvSpPr>
        <p:spPr>
          <a:xfrm>
            <a:off x="174673" y="1047717"/>
            <a:ext cx="3871895" cy="2760885"/>
          </a:xfrm>
        </p:spPr>
        <p:txBody>
          <a:bodyPr/>
          <a:lstStyle/>
          <a:p>
            <a:r>
              <a:rPr lang="en-US" dirty="0">
                <a:solidFill>
                  <a:schemeClr val="tx2">
                    <a:lumMod val="50000"/>
                  </a:schemeClr>
                </a:solidFill>
              </a:rPr>
              <a:t>Different Approaches for Integration Provide Complementary Insights on Environmental Drivers of Disease </a:t>
            </a:r>
          </a:p>
        </p:txBody>
      </p:sp>
      <p:pic>
        <p:nvPicPr>
          <p:cNvPr id="5" name="Picture 4" descr="A picture containing diagram&#10;&#10;Description automatically generated">
            <a:extLst>
              <a:ext uri="{FF2B5EF4-FFF2-40B4-BE49-F238E27FC236}">
                <a16:creationId xmlns:a16="http://schemas.microsoft.com/office/drawing/2014/main" id="{0D35F0E1-25BA-87DF-0027-FD5C5033A268}"/>
              </a:ext>
            </a:extLst>
          </p:cNvPr>
          <p:cNvPicPr>
            <a:picLocks noChangeAspect="1"/>
          </p:cNvPicPr>
          <p:nvPr/>
        </p:nvPicPr>
        <p:blipFill rotWithShape="1">
          <a:blip r:embed="rId2">
            <a:extLst>
              <a:ext uri="{28A0092B-C50C-407E-A947-70E740481C1C}">
                <a14:useLocalDpi xmlns:a14="http://schemas.microsoft.com/office/drawing/2010/main" val="0"/>
              </a:ext>
            </a:extLst>
          </a:blip>
          <a:srcRect l="505" r="505"/>
          <a:stretch/>
        </p:blipFill>
        <p:spPr>
          <a:xfrm>
            <a:off x="4046568" y="284036"/>
            <a:ext cx="5010937" cy="3866859"/>
          </a:xfrm>
          <a:prstGeom prst="rect">
            <a:avLst/>
          </a:prstGeom>
        </p:spPr>
      </p:pic>
      <p:sp>
        <p:nvSpPr>
          <p:cNvPr id="7" name="TextBox 6">
            <a:extLst>
              <a:ext uri="{FF2B5EF4-FFF2-40B4-BE49-F238E27FC236}">
                <a16:creationId xmlns:a16="http://schemas.microsoft.com/office/drawing/2014/main" id="{5CCB74A3-FB5D-D620-89CD-10437B97B20C}"/>
              </a:ext>
            </a:extLst>
          </p:cNvPr>
          <p:cNvSpPr txBox="1"/>
          <p:nvPr/>
        </p:nvSpPr>
        <p:spPr>
          <a:xfrm>
            <a:off x="658729" y="433506"/>
            <a:ext cx="2661987" cy="553998"/>
          </a:xfrm>
          <a:prstGeom prst="rect">
            <a:avLst/>
          </a:prstGeom>
          <a:noFill/>
        </p:spPr>
        <p:txBody>
          <a:bodyPr wrap="square">
            <a:spAutoFit/>
          </a:bodyPr>
          <a:lstStyle/>
          <a:p>
            <a:pPr algn="ctr"/>
            <a:r>
              <a:rPr lang="en-US" sz="3000" b="1" dirty="0">
                <a:solidFill>
                  <a:schemeClr val="tx2"/>
                </a:solidFill>
                <a:latin typeface="+mj-lt"/>
                <a:ea typeface="+mj-ea"/>
                <a:cs typeface="+mj-cs"/>
              </a:rPr>
              <a:t>In Summary</a:t>
            </a:r>
          </a:p>
        </p:txBody>
      </p:sp>
    </p:spTree>
    <p:extLst>
      <p:ext uri="{BB962C8B-B14F-4D97-AF65-F5344CB8AC3E}">
        <p14:creationId xmlns:p14="http://schemas.microsoft.com/office/powerpoint/2010/main" val="287453970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9356E-58B5-4D0C-B1A6-0975FB74E018}"/>
              </a:ext>
            </a:extLst>
          </p:cNvPr>
          <p:cNvSpPr>
            <a:spLocks noGrp="1"/>
          </p:cNvSpPr>
          <p:nvPr>
            <p:ph type="title" idx="4294967295"/>
          </p:nvPr>
        </p:nvSpPr>
        <p:spPr>
          <a:xfrm>
            <a:off x="341851" y="194666"/>
            <a:ext cx="8460297" cy="708421"/>
          </a:xfrm>
          <a:prstGeom prst="rect">
            <a:avLst/>
          </a:prstGeom>
        </p:spPr>
        <p:txBody>
          <a:bodyPr anchor="t" anchorCtr="0"/>
          <a:lstStyle/>
          <a:p>
            <a:r>
              <a:rPr lang="en-US" sz="3000" b="1" dirty="0">
                <a:solidFill>
                  <a:schemeClr val="tx2"/>
                </a:solidFill>
                <a:latin typeface="+mj-lt"/>
                <a:cs typeface="+mj-cs"/>
              </a:rPr>
              <a:t>Summary: modeling omics jointly vs. independently </a:t>
            </a:r>
          </a:p>
        </p:txBody>
      </p:sp>
      <p:sp>
        <p:nvSpPr>
          <p:cNvPr id="3" name="Content Placeholder 2">
            <a:extLst>
              <a:ext uri="{FF2B5EF4-FFF2-40B4-BE49-F238E27FC236}">
                <a16:creationId xmlns:a16="http://schemas.microsoft.com/office/drawing/2014/main" id="{BB9FA729-BB96-402D-8CC2-606D93F799C3}"/>
              </a:ext>
            </a:extLst>
          </p:cNvPr>
          <p:cNvSpPr>
            <a:spLocks noGrp="1"/>
          </p:cNvSpPr>
          <p:nvPr>
            <p:ph idx="1"/>
          </p:nvPr>
        </p:nvSpPr>
        <p:spPr>
          <a:xfrm>
            <a:off x="457200" y="914400"/>
            <a:ext cx="8229600" cy="3680223"/>
          </a:xfrm>
        </p:spPr>
        <p:txBody>
          <a:bodyPr/>
          <a:lstStyle/>
          <a:p>
            <a:r>
              <a:rPr lang="en-US" sz="2000" b="1" dirty="0"/>
              <a:t>In joint models:</a:t>
            </a:r>
            <a:r>
              <a:rPr lang="en-US" sz="2000" dirty="0"/>
              <a:t> </a:t>
            </a:r>
          </a:p>
          <a:p>
            <a:pPr lvl="1"/>
            <a:r>
              <a:rPr lang="en-US" sz="1600" dirty="0"/>
              <a:t>Condition out highly correlated variables, and only select features that are most “important” (defined by the algorithm). </a:t>
            </a:r>
          </a:p>
          <a:p>
            <a:pPr lvl="1"/>
            <a:r>
              <a:rPr lang="en-US" sz="1600" dirty="0"/>
              <a:t>Some significant “hits” might be correlated with “causal” variables in another layer</a:t>
            </a:r>
          </a:p>
          <a:p>
            <a:pPr lvl="1"/>
            <a:r>
              <a:rPr lang="en-US" sz="1600" dirty="0"/>
              <a:t>Good for feature selection</a:t>
            </a:r>
          </a:p>
          <a:p>
            <a:r>
              <a:rPr lang="en-US" sz="2000" b="1" dirty="0"/>
              <a:t>In independent models</a:t>
            </a:r>
            <a:r>
              <a:rPr lang="en-US" sz="2000" dirty="0"/>
              <a:t>: </a:t>
            </a:r>
          </a:p>
          <a:p>
            <a:pPr lvl="1"/>
            <a:r>
              <a:rPr lang="en-US" sz="1600" dirty="0"/>
              <a:t>Fitting mediation model on each omics layer/ omics feature separately omits the correlation structure</a:t>
            </a:r>
          </a:p>
          <a:p>
            <a:pPr lvl="1"/>
            <a:r>
              <a:rPr lang="en-US" sz="1600" dirty="0"/>
              <a:t>Select all features associated with the outcome </a:t>
            </a:r>
          </a:p>
          <a:p>
            <a:pPr lvl="1"/>
            <a:r>
              <a:rPr lang="en-US" sz="1600" dirty="0"/>
              <a:t>Good when you want to perform post hoc pathway analysis (i.e., biological interpretation)</a:t>
            </a:r>
          </a:p>
          <a:p>
            <a:endParaRPr lang="en-US" sz="2000" dirty="0"/>
          </a:p>
          <a:p>
            <a:endParaRPr lang="en-US" sz="1800" dirty="0"/>
          </a:p>
          <a:p>
            <a:endParaRPr lang="en-US" dirty="0"/>
          </a:p>
        </p:txBody>
      </p:sp>
    </p:spTree>
    <p:extLst>
      <p:ext uri="{BB962C8B-B14F-4D97-AF65-F5344CB8AC3E}">
        <p14:creationId xmlns:p14="http://schemas.microsoft.com/office/powerpoint/2010/main" val="15287885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9356E-58B5-4D0C-B1A6-0975FB74E018}"/>
              </a:ext>
            </a:extLst>
          </p:cNvPr>
          <p:cNvSpPr>
            <a:spLocks noGrp="1"/>
          </p:cNvSpPr>
          <p:nvPr>
            <p:ph type="title" idx="4294967295"/>
          </p:nvPr>
        </p:nvSpPr>
        <p:spPr>
          <a:xfrm>
            <a:off x="457200" y="205979"/>
            <a:ext cx="8229600" cy="574197"/>
          </a:xfrm>
          <a:prstGeom prst="rect">
            <a:avLst/>
          </a:prstGeom>
        </p:spPr>
        <p:txBody>
          <a:bodyPr anchor="t" anchorCtr="0"/>
          <a:lstStyle/>
          <a:p>
            <a:r>
              <a:rPr lang="en-US" sz="3000" b="1">
                <a:solidFill>
                  <a:schemeClr val="tx2"/>
                </a:solidFill>
                <a:latin typeface="+mj-lt"/>
                <a:cs typeface="+mj-cs"/>
              </a:rPr>
              <a:t>Concluding Remarks </a:t>
            </a:r>
          </a:p>
        </p:txBody>
      </p:sp>
      <p:sp>
        <p:nvSpPr>
          <p:cNvPr id="3" name="Content Placeholder 2">
            <a:extLst>
              <a:ext uri="{FF2B5EF4-FFF2-40B4-BE49-F238E27FC236}">
                <a16:creationId xmlns:a16="http://schemas.microsoft.com/office/drawing/2014/main" id="{BB9FA729-BB96-402D-8CC2-606D93F799C3}"/>
              </a:ext>
            </a:extLst>
          </p:cNvPr>
          <p:cNvSpPr>
            <a:spLocks noGrp="1"/>
          </p:cNvSpPr>
          <p:nvPr>
            <p:ph idx="1"/>
          </p:nvPr>
        </p:nvSpPr>
        <p:spPr>
          <a:xfrm>
            <a:off x="457200" y="843142"/>
            <a:ext cx="8229600" cy="3659202"/>
          </a:xfrm>
        </p:spPr>
        <p:txBody>
          <a:bodyPr/>
          <a:lstStyle/>
          <a:p>
            <a:r>
              <a:rPr lang="en-US" sz="2000" dirty="0"/>
              <a:t>Many options for this analysis, but each tends to identify DNA methylation and gene expression as mediating factors. </a:t>
            </a:r>
          </a:p>
          <a:p>
            <a:r>
              <a:rPr lang="en-US" sz="2000" dirty="0"/>
              <a:t>Techniques specifically designed for multi-omics data work better at identifying robust multi-omics signatures (factors and/or clusters)</a:t>
            </a:r>
          </a:p>
          <a:p>
            <a:r>
              <a:rPr lang="en-US" sz="2000" dirty="0"/>
              <a:t>In practice, deciding on a data analysis approach should be driven by your research question</a:t>
            </a:r>
          </a:p>
          <a:p>
            <a:r>
              <a:rPr lang="en-US" sz="2000" dirty="0"/>
              <a:t>In reality, real data is messy and different approaches may work better or worse in practice.</a:t>
            </a:r>
          </a:p>
          <a:p>
            <a:r>
              <a:rPr lang="en-US" sz="2000" dirty="0"/>
              <a:t>You could use these methods for interaction analysis instead of mediation</a:t>
            </a:r>
            <a:endParaRPr lang="en-US" sz="1600" dirty="0"/>
          </a:p>
          <a:p>
            <a:endParaRPr lang="en-US" sz="2000" dirty="0"/>
          </a:p>
        </p:txBody>
      </p:sp>
    </p:spTree>
    <p:extLst>
      <p:ext uri="{BB962C8B-B14F-4D97-AF65-F5344CB8AC3E}">
        <p14:creationId xmlns:p14="http://schemas.microsoft.com/office/powerpoint/2010/main" val="35044008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3B8113EB-8E2B-B64C-88A5-12CF67981DA3}"/>
              </a:ext>
            </a:extLst>
          </p:cNvPr>
          <p:cNvSpPr txBox="1">
            <a:spLocks/>
          </p:cNvSpPr>
          <p:nvPr/>
        </p:nvSpPr>
        <p:spPr>
          <a:xfrm>
            <a:off x="1015333" y="0"/>
            <a:ext cx="6858000" cy="642938"/>
          </a:xfrm>
          <a:prstGeom prst="rect">
            <a:avLst/>
          </a:prstGeom>
        </p:spPr>
        <p:txBody>
          <a:bodyPr/>
          <a:lstStyle/>
          <a:p>
            <a:pPr algn="ctr" defTabSz="342900">
              <a:spcBef>
                <a:spcPct val="0"/>
              </a:spcBef>
              <a:defRPr/>
            </a:pPr>
            <a:r>
              <a:rPr lang="en-US" sz="3600" b="1">
                <a:solidFill>
                  <a:srgbClr val="990014"/>
                </a:solidFill>
                <a:latin typeface="Arial" panose="020B0604020202020204" pitchFamily="34" charset="0"/>
                <a:ea typeface="+mj-ea"/>
                <a:cs typeface="Arial" panose="020B0604020202020204" pitchFamily="34" charset="0"/>
              </a:rPr>
              <a:t>Resources</a:t>
            </a:r>
            <a:endParaRPr lang="en-US" sz="2700" b="1">
              <a:solidFill>
                <a:srgbClr val="990014"/>
              </a:solidFill>
              <a:latin typeface="Arial" panose="020B0604020202020204" pitchFamily="34" charset="0"/>
              <a:ea typeface="+mj-ea"/>
              <a:cs typeface="Arial" panose="020B0604020202020204" pitchFamily="34" charset="0"/>
            </a:endParaRPr>
          </a:p>
        </p:txBody>
      </p:sp>
      <p:pic>
        <p:nvPicPr>
          <p:cNvPr id="5" name="Picture 4" descr="A qr code with a few black squares&#10;&#10;Description automatically generated">
            <a:extLst>
              <a:ext uri="{FF2B5EF4-FFF2-40B4-BE49-F238E27FC236}">
                <a16:creationId xmlns:a16="http://schemas.microsoft.com/office/drawing/2014/main" id="{7074919B-23C1-F2AD-8A71-E944650F26AE}"/>
              </a:ext>
            </a:extLst>
          </p:cNvPr>
          <p:cNvPicPr>
            <a:picLocks noChangeAspect="1"/>
          </p:cNvPicPr>
          <p:nvPr/>
        </p:nvPicPr>
        <p:blipFill>
          <a:blip r:embed="rId3"/>
          <a:stretch>
            <a:fillRect/>
          </a:stretch>
        </p:blipFill>
        <p:spPr>
          <a:xfrm>
            <a:off x="6716989" y="708229"/>
            <a:ext cx="1326750" cy="1320800"/>
          </a:xfrm>
          <a:prstGeom prst="rect">
            <a:avLst/>
          </a:prstGeom>
        </p:spPr>
      </p:pic>
      <p:pic>
        <p:nvPicPr>
          <p:cNvPr id="10" name="Picture 9" descr="A close up of a white background&#10;&#10;Description automatically generated">
            <a:extLst>
              <a:ext uri="{FF2B5EF4-FFF2-40B4-BE49-F238E27FC236}">
                <a16:creationId xmlns:a16="http://schemas.microsoft.com/office/drawing/2014/main" id="{1D5F2E8B-2068-522C-28C1-7C5BBFEA2948}"/>
              </a:ext>
            </a:extLst>
          </p:cNvPr>
          <p:cNvPicPr>
            <a:picLocks noChangeAspect="1"/>
          </p:cNvPicPr>
          <p:nvPr/>
        </p:nvPicPr>
        <p:blipFill rotWithShape="1">
          <a:blip r:embed="rId4"/>
          <a:srcRect b="8200"/>
          <a:stretch/>
        </p:blipFill>
        <p:spPr>
          <a:xfrm>
            <a:off x="649276" y="667130"/>
            <a:ext cx="5881852" cy="1386560"/>
          </a:xfrm>
          <a:prstGeom prst="rect">
            <a:avLst/>
          </a:prstGeom>
        </p:spPr>
      </p:pic>
      <p:sp>
        <p:nvSpPr>
          <p:cNvPr id="11" name="Rectangle 10">
            <a:extLst>
              <a:ext uri="{FF2B5EF4-FFF2-40B4-BE49-F238E27FC236}">
                <a16:creationId xmlns:a16="http://schemas.microsoft.com/office/drawing/2014/main" id="{A2ACE270-A9AD-8B81-4B06-3C64C7BA3580}"/>
              </a:ext>
            </a:extLst>
          </p:cNvPr>
          <p:cNvSpPr/>
          <p:nvPr/>
        </p:nvSpPr>
        <p:spPr>
          <a:xfrm>
            <a:off x="649276" y="634250"/>
            <a:ext cx="7580324" cy="1468759"/>
          </a:xfrm>
          <a:prstGeom prst="rect">
            <a:avLst/>
          </a:prstGeom>
          <a:noFill/>
          <a:ln w="285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D6E2E4-DD5D-4106-2C68-B7D8F1588047}"/>
              </a:ext>
            </a:extLst>
          </p:cNvPr>
          <p:cNvSpPr/>
          <p:nvPr/>
        </p:nvSpPr>
        <p:spPr>
          <a:xfrm>
            <a:off x="649276" y="2168300"/>
            <a:ext cx="7580324" cy="1468759"/>
          </a:xfrm>
          <a:prstGeom prst="rect">
            <a:avLst/>
          </a:prstGeom>
          <a:noFill/>
          <a:ln w="285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7" name="Picture 16" descr="A screenshot of a black background&#10;&#10;Description automatically generated">
            <a:extLst>
              <a:ext uri="{FF2B5EF4-FFF2-40B4-BE49-F238E27FC236}">
                <a16:creationId xmlns:a16="http://schemas.microsoft.com/office/drawing/2014/main" id="{5C426292-7C3A-348B-730F-B989E85711CD}"/>
              </a:ext>
            </a:extLst>
          </p:cNvPr>
          <p:cNvPicPr>
            <a:picLocks noChangeAspect="1"/>
          </p:cNvPicPr>
          <p:nvPr/>
        </p:nvPicPr>
        <p:blipFill>
          <a:blip r:embed="rId5"/>
          <a:stretch>
            <a:fillRect/>
          </a:stretch>
        </p:blipFill>
        <p:spPr>
          <a:xfrm>
            <a:off x="2305168" y="2235142"/>
            <a:ext cx="5794400" cy="1335073"/>
          </a:xfrm>
          <a:prstGeom prst="rect">
            <a:avLst/>
          </a:prstGeom>
        </p:spPr>
      </p:pic>
      <p:pic>
        <p:nvPicPr>
          <p:cNvPr id="19" name="Picture 18" descr="A qr code with black squares&#10;&#10;Description automatically generated">
            <a:extLst>
              <a:ext uri="{FF2B5EF4-FFF2-40B4-BE49-F238E27FC236}">
                <a16:creationId xmlns:a16="http://schemas.microsoft.com/office/drawing/2014/main" id="{D81996C1-DDDD-C848-8E7C-10F511B4A2AE}"/>
              </a:ext>
            </a:extLst>
          </p:cNvPr>
          <p:cNvPicPr>
            <a:picLocks noChangeAspect="1"/>
          </p:cNvPicPr>
          <p:nvPr/>
        </p:nvPicPr>
        <p:blipFill>
          <a:blip r:embed="rId6"/>
          <a:stretch>
            <a:fillRect/>
          </a:stretch>
        </p:blipFill>
        <p:spPr>
          <a:xfrm>
            <a:off x="788486" y="2235142"/>
            <a:ext cx="1330532" cy="1335073"/>
          </a:xfrm>
          <a:prstGeom prst="rect">
            <a:avLst/>
          </a:prstGeom>
        </p:spPr>
      </p:pic>
      <p:sp>
        <p:nvSpPr>
          <p:cNvPr id="20" name="TextBox 19">
            <a:extLst>
              <a:ext uri="{FF2B5EF4-FFF2-40B4-BE49-F238E27FC236}">
                <a16:creationId xmlns:a16="http://schemas.microsoft.com/office/drawing/2014/main" id="{5B81E296-803F-417F-1627-E67B826F7811}"/>
              </a:ext>
            </a:extLst>
          </p:cNvPr>
          <p:cNvSpPr txBox="1"/>
          <p:nvPr/>
        </p:nvSpPr>
        <p:spPr>
          <a:xfrm>
            <a:off x="2873137" y="4774168"/>
            <a:ext cx="3751989" cy="369332"/>
          </a:xfrm>
          <a:prstGeom prst="rect">
            <a:avLst/>
          </a:prstGeom>
          <a:noFill/>
        </p:spPr>
        <p:txBody>
          <a:bodyPr wrap="none" rtlCol="0">
            <a:spAutoFit/>
          </a:bodyPr>
          <a:lstStyle/>
          <a:p>
            <a:r>
              <a:rPr lang="en-US" b="1" dirty="0"/>
              <a:t>Or: </a:t>
            </a:r>
            <a:r>
              <a:rPr lang="en-US" u="sng" dirty="0">
                <a:solidFill>
                  <a:schemeClr val="tx2"/>
                </a:solidFill>
              </a:rPr>
              <a:t>https://</a:t>
            </a:r>
            <a:r>
              <a:rPr lang="en-US" u="sng" dirty="0" err="1">
                <a:solidFill>
                  <a:schemeClr val="tx2"/>
                </a:solidFill>
              </a:rPr>
              <a:t>github.com</a:t>
            </a:r>
            <a:r>
              <a:rPr lang="en-US" u="sng" dirty="0">
                <a:solidFill>
                  <a:schemeClr val="tx2"/>
                </a:solidFill>
              </a:rPr>
              <a:t>/Goodrich-Lab</a:t>
            </a:r>
          </a:p>
        </p:txBody>
      </p:sp>
      <p:sp>
        <p:nvSpPr>
          <p:cNvPr id="23" name="Rectangle 22">
            <a:extLst>
              <a:ext uri="{FF2B5EF4-FFF2-40B4-BE49-F238E27FC236}">
                <a16:creationId xmlns:a16="http://schemas.microsoft.com/office/drawing/2014/main" id="{F96AECF5-F510-003C-0E6E-4484B35A9578}"/>
              </a:ext>
            </a:extLst>
          </p:cNvPr>
          <p:cNvSpPr/>
          <p:nvPr/>
        </p:nvSpPr>
        <p:spPr>
          <a:xfrm>
            <a:off x="649276" y="3741991"/>
            <a:ext cx="7580324" cy="965334"/>
          </a:xfrm>
          <a:prstGeom prst="rect">
            <a:avLst/>
          </a:prstGeom>
          <a:noFill/>
          <a:ln w="285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5" name="Picture 24" descr="A qr code with a few black squares&#10;&#10;Description automatically generated">
            <a:extLst>
              <a:ext uri="{FF2B5EF4-FFF2-40B4-BE49-F238E27FC236}">
                <a16:creationId xmlns:a16="http://schemas.microsoft.com/office/drawing/2014/main" id="{CF470F31-A30A-80C0-CADF-E917202B7F6E}"/>
              </a:ext>
            </a:extLst>
          </p:cNvPr>
          <p:cNvPicPr>
            <a:picLocks noChangeAspect="1"/>
          </p:cNvPicPr>
          <p:nvPr/>
        </p:nvPicPr>
        <p:blipFill>
          <a:blip r:embed="rId7"/>
          <a:stretch>
            <a:fillRect/>
          </a:stretch>
        </p:blipFill>
        <p:spPr>
          <a:xfrm>
            <a:off x="7254462" y="3767524"/>
            <a:ext cx="845106" cy="839377"/>
          </a:xfrm>
          <a:prstGeom prst="rect">
            <a:avLst/>
          </a:prstGeom>
        </p:spPr>
      </p:pic>
      <p:sp>
        <p:nvSpPr>
          <p:cNvPr id="26" name="TextBox 25">
            <a:extLst>
              <a:ext uri="{FF2B5EF4-FFF2-40B4-BE49-F238E27FC236}">
                <a16:creationId xmlns:a16="http://schemas.microsoft.com/office/drawing/2014/main" id="{3AD2B7DB-9D7B-48AC-0823-ABE34C929F86}"/>
              </a:ext>
            </a:extLst>
          </p:cNvPr>
          <p:cNvSpPr txBox="1"/>
          <p:nvPr/>
        </p:nvSpPr>
        <p:spPr>
          <a:xfrm>
            <a:off x="649276" y="3809159"/>
            <a:ext cx="6605186" cy="830997"/>
          </a:xfrm>
          <a:prstGeom prst="rect">
            <a:avLst/>
          </a:prstGeom>
          <a:noFill/>
        </p:spPr>
        <p:txBody>
          <a:bodyPr wrap="square" rtlCol="0">
            <a:spAutoFit/>
          </a:bodyPr>
          <a:lstStyle/>
          <a:p>
            <a:r>
              <a:rPr lang="en-US" sz="1600" dirty="0"/>
              <a:t>Goodrich JA, Wang H, et al. </a:t>
            </a:r>
            <a:r>
              <a:rPr lang="en-US" sz="1600" b="1" dirty="0"/>
              <a:t>Integrating Multi-Omics with Environmental Data for Precision Health: A Novel Analytic Framework and Case Study on Prenatal Mercury Induced Childhood Fatty Liver Disease</a:t>
            </a:r>
            <a:r>
              <a:rPr lang="en-US" sz="1600" dirty="0"/>
              <a:t>. </a:t>
            </a:r>
            <a:r>
              <a:rPr lang="en-US" sz="1600" i="1" dirty="0"/>
              <a:t>Preprint at SSRN.</a:t>
            </a:r>
            <a:endParaRPr lang="en-US" sz="1600" dirty="0"/>
          </a:p>
        </p:txBody>
      </p:sp>
    </p:spTree>
    <p:extLst>
      <p:ext uri="{BB962C8B-B14F-4D97-AF65-F5344CB8AC3E}">
        <p14:creationId xmlns:p14="http://schemas.microsoft.com/office/powerpoint/2010/main" val="20349731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A207767-8F25-FFC4-D91B-541AA53E6209}"/>
              </a:ext>
            </a:extLst>
          </p:cNvPr>
          <p:cNvSpPr/>
          <p:nvPr/>
        </p:nvSpPr>
        <p:spPr>
          <a:xfrm>
            <a:off x="0" y="4220308"/>
            <a:ext cx="9144000" cy="92319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 name="Title 3">
            <a:extLst>
              <a:ext uri="{FF2B5EF4-FFF2-40B4-BE49-F238E27FC236}">
                <a16:creationId xmlns:a16="http://schemas.microsoft.com/office/drawing/2014/main" id="{F9672D90-059E-F978-299E-E1CA5596DF7E}"/>
              </a:ext>
            </a:extLst>
          </p:cNvPr>
          <p:cNvSpPr>
            <a:spLocks noGrp="1"/>
          </p:cNvSpPr>
          <p:nvPr>
            <p:ph type="title" idx="4294967295"/>
          </p:nvPr>
        </p:nvSpPr>
        <p:spPr>
          <a:xfrm>
            <a:off x="771525" y="1475450"/>
            <a:ext cx="1971675" cy="1910443"/>
          </a:xfrm>
          <a:prstGeom prst="rect">
            <a:avLst/>
          </a:prstGeom>
          <a:noFill/>
        </p:spPr>
        <p:txBody>
          <a:bodyPr vert="horz" lIns="68580" tIns="34290" rIns="68580" bIns="34290" rtlCol="0" anchor="ctr">
            <a:normAutofit fontScale="90000"/>
          </a:bodyPr>
          <a:lstStyle/>
          <a:p>
            <a:r>
              <a:rPr lang="en-US" sz="2700" b="1">
                <a:solidFill>
                  <a:srgbClr val="FFFFFF"/>
                </a:solidFill>
                <a:latin typeface="+mj-lt"/>
                <a:cs typeface="+mj-cs"/>
              </a:rPr>
              <a:t>Multiomic </a:t>
            </a:r>
            <a:r>
              <a:rPr lang="en-US" sz="2700" b="1">
                <a:solidFill>
                  <a:srgbClr val="FFFFFF"/>
                </a:solidFill>
              </a:rPr>
              <a:t>M</a:t>
            </a:r>
            <a:r>
              <a:rPr lang="en-US" sz="2700" b="1">
                <a:solidFill>
                  <a:srgbClr val="FFFFFF"/>
                </a:solidFill>
                <a:latin typeface="+mj-lt"/>
                <a:cs typeface="+mj-cs"/>
              </a:rPr>
              <a:t>ediation </a:t>
            </a:r>
            <a:r>
              <a:rPr lang="en-US" sz="2700" b="1">
                <a:solidFill>
                  <a:srgbClr val="FFFFFF"/>
                </a:solidFill>
              </a:rPr>
              <a:t>F</a:t>
            </a:r>
            <a:r>
              <a:rPr lang="en-US" sz="2700" b="1">
                <a:solidFill>
                  <a:srgbClr val="FFFFFF"/>
                </a:solidFill>
                <a:latin typeface="+mj-lt"/>
                <a:cs typeface="+mj-cs"/>
              </a:rPr>
              <a:t>ramework For Precision Environmental Health</a:t>
            </a:r>
          </a:p>
        </p:txBody>
      </p:sp>
      <p:pic>
        <p:nvPicPr>
          <p:cNvPr id="3" name="Picture 2" descr="A picture containing diagram&#10;&#10;Description automatically generated">
            <a:extLst>
              <a:ext uri="{FF2B5EF4-FFF2-40B4-BE49-F238E27FC236}">
                <a16:creationId xmlns:a16="http://schemas.microsoft.com/office/drawing/2014/main" id="{C1DA2590-63A9-BA26-665C-484F5CC70EF7}"/>
              </a:ext>
            </a:extLst>
          </p:cNvPr>
          <p:cNvPicPr>
            <a:picLocks noChangeAspect="1"/>
          </p:cNvPicPr>
          <p:nvPr/>
        </p:nvPicPr>
        <p:blipFill rotWithShape="1">
          <a:blip r:embed="rId2">
            <a:extLst>
              <a:ext uri="{28A0092B-C50C-407E-A947-70E740481C1C}">
                <a14:useLocalDpi xmlns:a14="http://schemas.microsoft.com/office/drawing/2010/main" val="0"/>
              </a:ext>
            </a:extLst>
          </a:blip>
          <a:srcRect l="505" r="505"/>
          <a:stretch/>
        </p:blipFill>
        <p:spPr>
          <a:xfrm>
            <a:off x="3001879" y="151688"/>
            <a:ext cx="6055627" cy="4673030"/>
          </a:xfrm>
          <a:prstGeom prst="rect">
            <a:avLst/>
          </a:prstGeom>
        </p:spPr>
      </p:pic>
      <p:pic>
        <p:nvPicPr>
          <p:cNvPr id="5" name="Picture 4" descr="A picture containing text, font, screenshot, design&#10;&#10;Description automatically generated">
            <a:extLst>
              <a:ext uri="{FF2B5EF4-FFF2-40B4-BE49-F238E27FC236}">
                <a16:creationId xmlns:a16="http://schemas.microsoft.com/office/drawing/2014/main" id="{BB61F4D6-5673-557F-7341-A22B91C36A9D}"/>
              </a:ext>
            </a:extLst>
          </p:cNvPr>
          <p:cNvPicPr>
            <a:picLocks noChangeAspect="1"/>
          </p:cNvPicPr>
          <p:nvPr/>
        </p:nvPicPr>
        <p:blipFill rotWithShape="1">
          <a:blip r:embed="rId3"/>
          <a:srcRect b="3172"/>
          <a:stretch/>
        </p:blipFill>
        <p:spPr>
          <a:xfrm>
            <a:off x="227047" y="1252255"/>
            <a:ext cx="2516153" cy="2356832"/>
          </a:xfrm>
          <a:prstGeom prst="rect">
            <a:avLst/>
          </a:prstGeom>
        </p:spPr>
      </p:pic>
      <p:sp>
        <p:nvSpPr>
          <p:cNvPr id="7" name="TextBox 6">
            <a:extLst>
              <a:ext uri="{FF2B5EF4-FFF2-40B4-BE49-F238E27FC236}">
                <a16:creationId xmlns:a16="http://schemas.microsoft.com/office/drawing/2014/main" id="{A93E037D-004E-A75E-8520-940AB8CB8EDB}"/>
              </a:ext>
            </a:extLst>
          </p:cNvPr>
          <p:cNvSpPr txBox="1"/>
          <p:nvPr/>
        </p:nvSpPr>
        <p:spPr>
          <a:xfrm>
            <a:off x="1648558" y="3989509"/>
            <a:ext cx="184731" cy="300082"/>
          </a:xfrm>
          <a:prstGeom prst="rect">
            <a:avLst/>
          </a:prstGeom>
          <a:noFill/>
        </p:spPr>
        <p:txBody>
          <a:bodyPr wrap="none" rtlCol="0">
            <a:spAutoFit/>
          </a:bodyPr>
          <a:lstStyle/>
          <a:p>
            <a:endParaRPr lang="en-US" sz="1350"/>
          </a:p>
        </p:txBody>
      </p:sp>
      <p:sp>
        <p:nvSpPr>
          <p:cNvPr id="9" name="Rectangle 8">
            <a:extLst>
              <a:ext uri="{FF2B5EF4-FFF2-40B4-BE49-F238E27FC236}">
                <a16:creationId xmlns:a16="http://schemas.microsoft.com/office/drawing/2014/main" id="{CC46305B-3AB4-D0E7-26D1-D35A626CEC80}"/>
              </a:ext>
            </a:extLst>
          </p:cNvPr>
          <p:cNvSpPr/>
          <p:nvPr/>
        </p:nvSpPr>
        <p:spPr>
          <a:xfrm>
            <a:off x="4427622" y="1028700"/>
            <a:ext cx="4565984" cy="371174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37752438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A207767-8F25-FFC4-D91B-541AA53E6209}"/>
              </a:ext>
            </a:extLst>
          </p:cNvPr>
          <p:cNvSpPr/>
          <p:nvPr/>
        </p:nvSpPr>
        <p:spPr>
          <a:xfrm>
            <a:off x="0" y="4220308"/>
            <a:ext cx="9144000" cy="92319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 name="Title 3">
            <a:extLst>
              <a:ext uri="{FF2B5EF4-FFF2-40B4-BE49-F238E27FC236}">
                <a16:creationId xmlns:a16="http://schemas.microsoft.com/office/drawing/2014/main" id="{F9672D90-059E-F978-299E-E1CA5596DF7E}"/>
              </a:ext>
            </a:extLst>
          </p:cNvPr>
          <p:cNvSpPr>
            <a:spLocks noGrp="1"/>
          </p:cNvSpPr>
          <p:nvPr>
            <p:ph type="title" idx="4294967295"/>
          </p:nvPr>
        </p:nvSpPr>
        <p:spPr>
          <a:xfrm>
            <a:off x="771525" y="1475450"/>
            <a:ext cx="1971675" cy="1910443"/>
          </a:xfrm>
          <a:prstGeom prst="rect">
            <a:avLst/>
          </a:prstGeom>
          <a:noFill/>
        </p:spPr>
        <p:txBody>
          <a:bodyPr vert="horz" lIns="68580" tIns="34290" rIns="68580" bIns="34290" rtlCol="0" anchor="ctr">
            <a:normAutofit fontScale="90000"/>
          </a:bodyPr>
          <a:lstStyle/>
          <a:p>
            <a:r>
              <a:rPr lang="en-US" sz="2700" b="1">
                <a:solidFill>
                  <a:srgbClr val="FFFFFF"/>
                </a:solidFill>
                <a:latin typeface="+mj-lt"/>
                <a:cs typeface="+mj-cs"/>
              </a:rPr>
              <a:t>Multiomic </a:t>
            </a:r>
            <a:r>
              <a:rPr lang="en-US" sz="2700" b="1">
                <a:solidFill>
                  <a:srgbClr val="FFFFFF"/>
                </a:solidFill>
              </a:rPr>
              <a:t>M</a:t>
            </a:r>
            <a:r>
              <a:rPr lang="en-US" sz="2700" b="1">
                <a:solidFill>
                  <a:srgbClr val="FFFFFF"/>
                </a:solidFill>
                <a:latin typeface="+mj-lt"/>
                <a:cs typeface="+mj-cs"/>
              </a:rPr>
              <a:t>ediation </a:t>
            </a:r>
            <a:r>
              <a:rPr lang="en-US" sz="2700" b="1">
                <a:solidFill>
                  <a:srgbClr val="FFFFFF"/>
                </a:solidFill>
              </a:rPr>
              <a:t>F</a:t>
            </a:r>
            <a:r>
              <a:rPr lang="en-US" sz="2700" b="1">
                <a:solidFill>
                  <a:srgbClr val="FFFFFF"/>
                </a:solidFill>
                <a:latin typeface="+mj-lt"/>
                <a:cs typeface="+mj-cs"/>
              </a:rPr>
              <a:t>ramework For Precision Environmental Health</a:t>
            </a:r>
          </a:p>
        </p:txBody>
      </p:sp>
      <p:pic>
        <p:nvPicPr>
          <p:cNvPr id="3" name="Picture 2" descr="A picture containing diagram&#10;&#10;Description automatically generated">
            <a:extLst>
              <a:ext uri="{FF2B5EF4-FFF2-40B4-BE49-F238E27FC236}">
                <a16:creationId xmlns:a16="http://schemas.microsoft.com/office/drawing/2014/main" id="{C1DA2590-63A9-BA26-665C-484F5CC70EF7}"/>
              </a:ext>
            </a:extLst>
          </p:cNvPr>
          <p:cNvPicPr>
            <a:picLocks noChangeAspect="1"/>
          </p:cNvPicPr>
          <p:nvPr/>
        </p:nvPicPr>
        <p:blipFill rotWithShape="1">
          <a:blip r:embed="rId2">
            <a:extLst>
              <a:ext uri="{28A0092B-C50C-407E-A947-70E740481C1C}">
                <a14:useLocalDpi xmlns:a14="http://schemas.microsoft.com/office/drawing/2010/main" val="0"/>
              </a:ext>
            </a:extLst>
          </a:blip>
          <a:srcRect l="505" r="505"/>
          <a:stretch/>
        </p:blipFill>
        <p:spPr>
          <a:xfrm>
            <a:off x="3001879" y="151688"/>
            <a:ext cx="6055627" cy="4673030"/>
          </a:xfrm>
          <a:prstGeom prst="rect">
            <a:avLst/>
          </a:prstGeom>
        </p:spPr>
      </p:pic>
      <p:pic>
        <p:nvPicPr>
          <p:cNvPr id="5" name="Picture 4" descr="A picture containing text, font, screenshot, design&#10;&#10;Description automatically generated">
            <a:extLst>
              <a:ext uri="{FF2B5EF4-FFF2-40B4-BE49-F238E27FC236}">
                <a16:creationId xmlns:a16="http://schemas.microsoft.com/office/drawing/2014/main" id="{BB61F4D6-5673-557F-7341-A22B91C36A9D}"/>
              </a:ext>
            </a:extLst>
          </p:cNvPr>
          <p:cNvPicPr>
            <a:picLocks noChangeAspect="1"/>
          </p:cNvPicPr>
          <p:nvPr/>
        </p:nvPicPr>
        <p:blipFill rotWithShape="1">
          <a:blip r:embed="rId3"/>
          <a:srcRect b="3172"/>
          <a:stretch/>
        </p:blipFill>
        <p:spPr>
          <a:xfrm>
            <a:off x="227047" y="1252255"/>
            <a:ext cx="2516153" cy="2356832"/>
          </a:xfrm>
          <a:prstGeom prst="rect">
            <a:avLst/>
          </a:prstGeom>
        </p:spPr>
      </p:pic>
      <p:sp>
        <p:nvSpPr>
          <p:cNvPr id="7" name="TextBox 6">
            <a:extLst>
              <a:ext uri="{FF2B5EF4-FFF2-40B4-BE49-F238E27FC236}">
                <a16:creationId xmlns:a16="http://schemas.microsoft.com/office/drawing/2014/main" id="{A93E037D-004E-A75E-8520-940AB8CB8EDB}"/>
              </a:ext>
            </a:extLst>
          </p:cNvPr>
          <p:cNvSpPr txBox="1"/>
          <p:nvPr/>
        </p:nvSpPr>
        <p:spPr>
          <a:xfrm>
            <a:off x="1648558" y="3989509"/>
            <a:ext cx="184731" cy="300082"/>
          </a:xfrm>
          <a:prstGeom prst="rect">
            <a:avLst/>
          </a:prstGeom>
          <a:noFill/>
        </p:spPr>
        <p:txBody>
          <a:bodyPr wrap="none" rtlCol="0">
            <a:spAutoFit/>
          </a:bodyPr>
          <a:lstStyle/>
          <a:p>
            <a:endParaRPr lang="en-US" sz="1350"/>
          </a:p>
        </p:txBody>
      </p:sp>
      <p:sp>
        <p:nvSpPr>
          <p:cNvPr id="9" name="Rectangle 8">
            <a:extLst>
              <a:ext uri="{FF2B5EF4-FFF2-40B4-BE49-F238E27FC236}">
                <a16:creationId xmlns:a16="http://schemas.microsoft.com/office/drawing/2014/main" id="{CC46305B-3AB4-D0E7-26D1-D35A626CEC80}"/>
              </a:ext>
            </a:extLst>
          </p:cNvPr>
          <p:cNvSpPr/>
          <p:nvPr/>
        </p:nvSpPr>
        <p:spPr>
          <a:xfrm>
            <a:off x="5811253" y="1028700"/>
            <a:ext cx="3182353" cy="371174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8477035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A207767-8F25-FFC4-D91B-541AA53E6209}"/>
              </a:ext>
            </a:extLst>
          </p:cNvPr>
          <p:cNvSpPr/>
          <p:nvPr/>
        </p:nvSpPr>
        <p:spPr>
          <a:xfrm>
            <a:off x="0" y="4220308"/>
            <a:ext cx="9144000" cy="92319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 name="Title 3">
            <a:extLst>
              <a:ext uri="{FF2B5EF4-FFF2-40B4-BE49-F238E27FC236}">
                <a16:creationId xmlns:a16="http://schemas.microsoft.com/office/drawing/2014/main" id="{F9672D90-059E-F978-299E-E1CA5596DF7E}"/>
              </a:ext>
            </a:extLst>
          </p:cNvPr>
          <p:cNvSpPr>
            <a:spLocks noGrp="1"/>
          </p:cNvSpPr>
          <p:nvPr>
            <p:ph type="title" idx="4294967295"/>
          </p:nvPr>
        </p:nvSpPr>
        <p:spPr>
          <a:xfrm>
            <a:off x="771525" y="1475450"/>
            <a:ext cx="1971675" cy="1910443"/>
          </a:xfrm>
          <a:prstGeom prst="rect">
            <a:avLst/>
          </a:prstGeom>
          <a:noFill/>
        </p:spPr>
        <p:txBody>
          <a:bodyPr vert="horz" lIns="68580" tIns="34290" rIns="68580" bIns="34290" rtlCol="0" anchor="ctr">
            <a:normAutofit fontScale="90000"/>
          </a:bodyPr>
          <a:lstStyle/>
          <a:p>
            <a:r>
              <a:rPr lang="en-US" sz="2700" b="1">
                <a:solidFill>
                  <a:srgbClr val="FFFFFF"/>
                </a:solidFill>
                <a:latin typeface="+mj-lt"/>
                <a:cs typeface="+mj-cs"/>
              </a:rPr>
              <a:t>Multiomic </a:t>
            </a:r>
            <a:r>
              <a:rPr lang="en-US" sz="2700" b="1">
                <a:solidFill>
                  <a:srgbClr val="FFFFFF"/>
                </a:solidFill>
              </a:rPr>
              <a:t>M</a:t>
            </a:r>
            <a:r>
              <a:rPr lang="en-US" sz="2700" b="1">
                <a:solidFill>
                  <a:srgbClr val="FFFFFF"/>
                </a:solidFill>
                <a:latin typeface="+mj-lt"/>
                <a:cs typeface="+mj-cs"/>
              </a:rPr>
              <a:t>ediation </a:t>
            </a:r>
            <a:r>
              <a:rPr lang="en-US" sz="2700" b="1">
                <a:solidFill>
                  <a:srgbClr val="FFFFFF"/>
                </a:solidFill>
              </a:rPr>
              <a:t>F</a:t>
            </a:r>
            <a:r>
              <a:rPr lang="en-US" sz="2700" b="1">
                <a:solidFill>
                  <a:srgbClr val="FFFFFF"/>
                </a:solidFill>
                <a:latin typeface="+mj-lt"/>
                <a:cs typeface="+mj-cs"/>
              </a:rPr>
              <a:t>ramework For Precision Environmental Health</a:t>
            </a:r>
          </a:p>
        </p:txBody>
      </p:sp>
      <p:pic>
        <p:nvPicPr>
          <p:cNvPr id="3" name="Picture 2" descr="A picture containing diagram&#10;&#10;Description automatically generated">
            <a:extLst>
              <a:ext uri="{FF2B5EF4-FFF2-40B4-BE49-F238E27FC236}">
                <a16:creationId xmlns:a16="http://schemas.microsoft.com/office/drawing/2014/main" id="{C1DA2590-63A9-BA26-665C-484F5CC70EF7}"/>
              </a:ext>
            </a:extLst>
          </p:cNvPr>
          <p:cNvPicPr>
            <a:picLocks noChangeAspect="1"/>
          </p:cNvPicPr>
          <p:nvPr/>
        </p:nvPicPr>
        <p:blipFill rotWithShape="1">
          <a:blip r:embed="rId2">
            <a:extLst>
              <a:ext uri="{28A0092B-C50C-407E-A947-70E740481C1C}">
                <a14:useLocalDpi xmlns:a14="http://schemas.microsoft.com/office/drawing/2010/main" val="0"/>
              </a:ext>
            </a:extLst>
          </a:blip>
          <a:srcRect l="505" r="505"/>
          <a:stretch/>
        </p:blipFill>
        <p:spPr>
          <a:xfrm>
            <a:off x="3001879" y="151688"/>
            <a:ext cx="6055627" cy="4673030"/>
          </a:xfrm>
          <a:prstGeom prst="rect">
            <a:avLst/>
          </a:prstGeom>
        </p:spPr>
      </p:pic>
      <p:pic>
        <p:nvPicPr>
          <p:cNvPr id="5" name="Picture 4" descr="A picture containing text, font, screenshot, design&#10;&#10;Description automatically generated">
            <a:extLst>
              <a:ext uri="{FF2B5EF4-FFF2-40B4-BE49-F238E27FC236}">
                <a16:creationId xmlns:a16="http://schemas.microsoft.com/office/drawing/2014/main" id="{BB61F4D6-5673-557F-7341-A22B91C36A9D}"/>
              </a:ext>
            </a:extLst>
          </p:cNvPr>
          <p:cNvPicPr>
            <a:picLocks noChangeAspect="1"/>
          </p:cNvPicPr>
          <p:nvPr/>
        </p:nvPicPr>
        <p:blipFill rotWithShape="1">
          <a:blip r:embed="rId3"/>
          <a:srcRect b="3172"/>
          <a:stretch/>
        </p:blipFill>
        <p:spPr>
          <a:xfrm>
            <a:off x="227047" y="1252255"/>
            <a:ext cx="2516153" cy="2356832"/>
          </a:xfrm>
          <a:prstGeom prst="rect">
            <a:avLst/>
          </a:prstGeom>
        </p:spPr>
      </p:pic>
      <p:sp>
        <p:nvSpPr>
          <p:cNvPr id="7" name="TextBox 6">
            <a:extLst>
              <a:ext uri="{FF2B5EF4-FFF2-40B4-BE49-F238E27FC236}">
                <a16:creationId xmlns:a16="http://schemas.microsoft.com/office/drawing/2014/main" id="{A93E037D-004E-A75E-8520-940AB8CB8EDB}"/>
              </a:ext>
            </a:extLst>
          </p:cNvPr>
          <p:cNvSpPr txBox="1"/>
          <p:nvPr/>
        </p:nvSpPr>
        <p:spPr>
          <a:xfrm>
            <a:off x="1648558" y="3989509"/>
            <a:ext cx="184731" cy="300082"/>
          </a:xfrm>
          <a:prstGeom prst="rect">
            <a:avLst/>
          </a:prstGeom>
          <a:noFill/>
        </p:spPr>
        <p:txBody>
          <a:bodyPr wrap="none" rtlCol="0">
            <a:spAutoFit/>
          </a:bodyPr>
          <a:lstStyle/>
          <a:p>
            <a:endParaRPr lang="en-US" sz="1350"/>
          </a:p>
        </p:txBody>
      </p:sp>
      <p:sp>
        <p:nvSpPr>
          <p:cNvPr id="9" name="Rectangle 8">
            <a:extLst>
              <a:ext uri="{FF2B5EF4-FFF2-40B4-BE49-F238E27FC236}">
                <a16:creationId xmlns:a16="http://schemas.microsoft.com/office/drawing/2014/main" id="{CC46305B-3AB4-D0E7-26D1-D35A626CEC80}"/>
              </a:ext>
            </a:extLst>
          </p:cNvPr>
          <p:cNvSpPr/>
          <p:nvPr/>
        </p:nvSpPr>
        <p:spPr>
          <a:xfrm>
            <a:off x="7381374" y="1028700"/>
            <a:ext cx="1612232" cy="371174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24202091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A207767-8F25-FFC4-D91B-541AA53E6209}"/>
              </a:ext>
            </a:extLst>
          </p:cNvPr>
          <p:cNvSpPr/>
          <p:nvPr/>
        </p:nvSpPr>
        <p:spPr>
          <a:xfrm>
            <a:off x="0" y="4220308"/>
            <a:ext cx="9144000" cy="92319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 name="Title 3">
            <a:extLst>
              <a:ext uri="{FF2B5EF4-FFF2-40B4-BE49-F238E27FC236}">
                <a16:creationId xmlns:a16="http://schemas.microsoft.com/office/drawing/2014/main" id="{F9672D90-059E-F978-299E-E1CA5596DF7E}"/>
              </a:ext>
            </a:extLst>
          </p:cNvPr>
          <p:cNvSpPr>
            <a:spLocks noGrp="1"/>
          </p:cNvSpPr>
          <p:nvPr>
            <p:ph type="title" idx="4294967295"/>
          </p:nvPr>
        </p:nvSpPr>
        <p:spPr>
          <a:xfrm>
            <a:off x="771525" y="1475450"/>
            <a:ext cx="1971675" cy="1910443"/>
          </a:xfrm>
          <a:prstGeom prst="rect">
            <a:avLst/>
          </a:prstGeom>
          <a:noFill/>
        </p:spPr>
        <p:txBody>
          <a:bodyPr vert="horz" lIns="68580" tIns="34290" rIns="68580" bIns="34290" rtlCol="0" anchor="ctr">
            <a:normAutofit fontScale="90000"/>
          </a:bodyPr>
          <a:lstStyle/>
          <a:p>
            <a:r>
              <a:rPr lang="en-US" sz="2700" b="1">
                <a:solidFill>
                  <a:srgbClr val="FFFFFF"/>
                </a:solidFill>
                <a:latin typeface="+mj-lt"/>
                <a:cs typeface="+mj-cs"/>
              </a:rPr>
              <a:t>Multiomic </a:t>
            </a:r>
            <a:r>
              <a:rPr lang="en-US" sz="2700" b="1">
                <a:solidFill>
                  <a:srgbClr val="FFFFFF"/>
                </a:solidFill>
              </a:rPr>
              <a:t>M</a:t>
            </a:r>
            <a:r>
              <a:rPr lang="en-US" sz="2700" b="1">
                <a:solidFill>
                  <a:srgbClr val="FFFFFF"/>
                </a:solidFill>
                <a:latin typeface="+mj-lt"/>
                <a:cs typeface="+mj-cs"/>
              </a:rPr>
              <a:t>ediation </a:t>
            </a:r>
            <a:r>
              <a:rPr lang="en-US" sz="2700" b="1">
                <a:solidFill>
                  <a:srgbClr val="FFFFFF"/>
                </a:solidFill>
              </a:rPr>
              <a:t>F</a:t>
            </a:r>
            <a:r>
              <a:rPr lang="en-US" sz="2700" b="1">
                <a:solidFill>
                  <a:srgbClr val="FFFFFF"/>
                </a:solidFill>
                <a:latin typeface="+mj-lt"/>
                <a:cs typeface="+mj-cs"/>
              </a:rPr>
              <a:t>ramework For Precision Environmental Health</a:t>
            </a:r>
          </a:p>
        </p:txBody>
      </p:sp>
      <p:pic>
        <p:nvPicPr>
          <p:cNvPr id="3" name="Picture 2" descr="A picture containing diagram&#10;&#10;Description automatically generated">
            <a:extLst>
              <a:ext uri="{FF2B5EF4-FFF2-40B4-BE49-F238E27FC236}">
                <a16:creationId xmlns:a16="http://schemas.microsoft.com/office/drawing/2014/main" id="{C1DA2590-63A9-BA26-665C-484F5CC70EF7}"/>
              </a:ext>
            </a:extLst>
          </p:cNvPr>
          <p:cNvPicPr>
            <a:picLocks noChangeAspect="1"/>
          </p:cNvPicPr>
          <p:nvPr/>
        </p:nvPicPr>
        <p:blipFill rotWithShape="1">
          <a:blip r:embed="rId2">
            <a:extLst>
              <a:ext uri="{28A0092B-C50C-407E-A947-70E740481C1C}">
                <a14:useLocalDpi xmlns:a14="http://schemas.microsoft.com/office/drawing/2010/main" val="0"/>
              </a:ext>
            </a:extLst>
          </a:blip>
          <a:srcRect l="505" r="505"/>
          <a:stretch/>
        </p:blipFill>
        <p:spPr>
          <a:xfrm>
            <a:off x="3001879" y="151688"/>
            <a:ext cx="6055627" cy="4673030"/>
          </a:xfrm>
          <a:prstGeom prst="rect">
            <a:avLst/>
          </a:prstGeom>
        </p:spPr>
      </p:pic>
      <p:pic>
        <p:nvPicPr>
          <p:cNvPr id="5" name="Picture 4" descr="A picture containing text, font, screenshot, design&#10;&#10;Description automatically generated">
            <a:extLst>
              <a:ext uri="{FF2B5EF4-FFF2-40B4-BE49-F238E27FC236}">
                <a16:creationId xmlns:a16="http://schemas.microsoft.com/office/drawing/2014/main" id="{BB61F4D6-5673-557F-7341-A22B91C36A9D}"/>
              </a:ext>
            </a:extLst>
          </p:cNvPr>
          <p:cNvPicPr>
            <a:picLocks noChangeAspect="1"/>
          </p:cNvPicPr>
          <p:nvPr/>
        </p:nvPicPr>
        <p:blipFill rotWithShape="1">
          <a:blip r:embed="rId3"/>
          <a:srcRect b="3172"/>
          <a:stretch/>
        </p:blipFill>
        <p:spPr>
          <a:xfrm>
            <a:off x="227047" y="1252255"/>
            <a:ext cx="2516153" cy="2356832"/>
          </a:xfrm>
          <a:prstGeom prst="rect">
            <a:avLst/>
          </a:prstGeom>
        </p:spPr>
      </p:pic>
      <p:sp>
        <p:nvSpPr>
          <p:cNvPr id="7" name="TextBox 6">
            <a:extLst>
              <a:ext uri="{FF2B5EF4-FFF2-40B4-BE49-F238E27FC236}">
                <a16:creationId xmlns:a16="http://schemas.microsoft.com/office/drawing/2014/main" id="{A93E037D-004E-A75E-8520-940AB8CB8EDB}"/>
              </a:ext>
            </a:extLst>
          </p:cNvPr>
          <p:cNvSpPr txBox="1"/>
          <p:nvPr/>
        </p:nvSpPr>
        <p:spPr>
          <a:xfrm>
            <a:off x="1648558" y="3989509"/>
            <a:ext cx="184731" cy="300082"/>
          </a:xfrm>
          <a:prstGeom prst="rect">
            <a:avLst/>
          </a:prstGeom>
          <a:noFill/>
        </p:spPr>
        <p:txBody>
          <a:bodyPr wrap="none" rtlCol="0">
            <a:spAutoFit/>
          </a:bodyPr>
          <a:lstStyle/>
          <a:p>
            <a:endParaRPr lang="en-US" sz="1350"/>
          </a:p>
        </p:txBody>
      </p:sp>
    </p:spTree>
    <p:extLst>
      <p:ext uri="{BB962C8B-B14F-4D97-AF65-F5344CB8AC3E}">
        <p14:creationId xmlns:p14="http://schemas.microsoft.com/office/powerpoint/2010/main" val="22029572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C5D772-0539-B254-98CC-BCB3D01BFA0C}"/>
              </a:ext>
            </a:extLst>
          </p:cNvPr>
          <p:cNvSpPr>
            <a:spLocks noGrp="1"/>
          </p:cNvSpPr>
          <p:nvPr>
            <p:ph type="title"/>
          </p:nvPr>
        </p:nvSpPr>
        <p:spPr>
          <a:xfrm>
            <a:off x="628650" y="1573051"/>
            <a:ext cx="7886700" cy="1689527"/>
          </a:xfrm>
        </p:spPr>
        <p:txBody>
          <a:bodyPr/>
          <a:lstStyle/>
          <a:p>
            <a:r>
              <a:rPr lang="en-US" sz="3600" dirty="0">
                <a:latin typeface="Calibri" panose="020F0502020204030204" pitchFamily="34" charset="0"/>
              </a:rPr>
              <a:t>Application Of Framework: A Case Study On Prenatal Mercury Exposure And Childhood Liver Injury</a:t>
            </a:r>
          </a:p>
        </p:txBody>
      </p:sp>
    </p:spTree>
    <p:extLst>
      <p:ext uri="{BB962C8B-B14F-4D97-AF65-F5344CB8AC3E}">
        <p14:creationId xmlns:p14="http://schemas.microsoft.com/office/powerpoint/2010/main" val="4084459242"/>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78116</TotalTime>
  <Words>2016</Words>
  <Application>Microsoft Macintosh PowerPoint</Application>
  <PresentationFormat>On-screen Show (16:9)</PresentationFormat>
  <Paragraphs>210</Paragraphs>
  <Slides>47</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Arial</vt:lpstr>
      <vt:lpstr>Calibri</vt:lpstr>
      <vt:lpstr>Corbel</vt:lpstr>
      <vt:lpstr>Open Sans</vt:lpstr>
      <vt:lpstr>Söhne</vt:lpstr>
      <vt:lpstr>Times</vt:lpstr>
      <vt:lpstr>Times New Roman</vt:lpstr>
      <vt:lpstr>1_Office Theme</vt:lpstr>
      <vt:lpstr>PowerPoint Presentation</vt:lpstr>
      <vt:lpstr>PowerPoint Presentation</vt:lpstr>
      <vt:lpstr>PowerPoint Presentation</vt:lpstr>
      <vt:lpstr>Multiomic Mediation Framework For Precision Environmental Health</vt:lpstr>
      <vt:lpstr>Multiomic Mediation Framework For Precision Environmental Health</vt:lpstr>
      <vt:lpstr>Multiomic Mediation Framework For Precision Environmental Health</vt:lpstr>
      <vt:lpstr>Multiomic Mediation Framework For Precision Environmental Health</vt:lpstr>
      <vt:lpstr>Multiomic Mediation Framework For Precision Environmental Health</vt:lpstr>
      <vt:lpstr>Application Of Framework: A Case Study On Prenatal Mercury Exposure And Childhood Liver Injury</vt:lpstr>
      <vt:lpstr>THE HUMAN EARLY LIFE EXPOSOME (HELIX) COHORT </vt:lpstr>
      <vt:lpstr>PowerPoint Presentation</vt:lpstr>
      <vt:lpstr>In HELIX: Prenatal mercury exposure linked to childhood liver injury</vt:lpstr>
      <vt:lpstr>However, the mechanisms are not clear</vt:lpstr>
      <vt:lpstr>Goal: Integrate multi-omics data to understand mechanisms linking prenatal mercury &amp; liver injury</vt:lpstr>
      <vt:lpstr>Importance of using multiomic methods in this data</vt:lpstr>
      <vt:lpstr>Approach 1: High Dimensional Mediation</vt:lpstr>
      <vt:lpstr>High Dimensional Mediation Approaches</vt:lpstr>
      <vt:lpstr>High Dimensional Mediation with Intermediate Integration</vt:lpstr>
      <vt:lpstr>Approach 1: Results</vt:lpstr>
      <vt:lpstr>Approach 1: Features exhibit low correlations</vt:lpstr>
      <vt:lpstr>Approach 1: Identified CpG sites previously linked to Hg</vt:lpstr>
      <vt:lpstr>Summary: High Dimensional Mediation </vt:lpstr>
      <vt:lpstr>Approach 2: Mediation with Latent Factors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Approach 3: Integrated/Quasi-mediation</vt:lpstr>
      <vt:lpstr>Results: Joint Analysis, Early Integration</vt:lpstr>
      <vt:lpstr>PowerPoint Presentation</vt:lpstr>
      <vt:lpstr>Results: Joint Analysis, Intermediate Integration</vt:lpstr>
      <vt:lpstr>Joint Analysis, Interactions Between Omic Profiles</vt:lpstr>
      <vt:lpstr>Joint Analysis, Interactions Between Omic Profiles</vt:lpstr>
      <vt:lpstr>Joint Analysis, Interactions Between Omic Profiles</vt:lpstr>
      <vt:lpstr>Results: LUCID, Late Integration (In Serial)</vt:lpstr>
      <vt:lpstr>Different Approaches for Integration Provide Complementary Insights on Environmental Drivers of Disease </vt:lpstr>
      <vt:lpstr>Summary: modeling omics jointly vs. independently </vt:lpstr>
      <vt:lpstr>Concluding Remarks </vt:lpstr>
      <vt:lpstr>PowerPoint Presentation</vt:lpstr>
    </vt:vector>
  </TitlesOfParts>
  <Company>ZM Design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Zenaida Mendoza</dc:creator>
  <cp:lastModifiedBy>Jesse A Goodrich</cp:lastModifiedBy>
  <cp:revision>1663</cp:revision>
  <cp:lastPrinted>2021-06-04T01:29:19Z</cp:lastPrinted>
  <dcterms:created xsi:type="dcterms:W3CDTF">2017-08-10T22:08:10Z</dcterms:created>
  <dcterms:modified xsi:type="dcterms:W3CDTF">2024-06-13T23:18:09Z</dcterms:modified>
</cp:coreProperties>
</file>

<file path=docProps/thumbnail.jpeg>
</file>